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Импульс тела. Закон сохранения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" name="Рисунок 9" descr="C:\Documents and Settings\Дом\Мои документы\Классы\IX класс\Темат. разделы\Законы взаимодействия и движения тел\динамика\Рисунки\impul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214554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Documents and Settings\1\Мои документы\VIII класс\Примеры реактивного движения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214554"/>
            <a:ext cx="2857519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D:\мои документы\Классы\X класс\Тем. разделы\В. законы сохранения\Рисунки\Неупругий удар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2250283"/>
            <a:ext cx="2905132" cy="2178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СИЛА   И  СКОРОСТЬ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механики – описание движения тел, решается с помощью </a:t>
            </a:r>
            <a:r>
              <a:rPr lang="en-US" dirty="0" smtClean="0"/>
              <a:t>II </a:t>
            </a:r>
            <a:r>
              <a:rPr lang="ru-RU" dirty="0" err="1" smtClean="0"/>
              <a:t>з</a:t>
            </a:r>
            <a:r>
              <a:rPr lang="ru-RU" dirty="0" smtClean="0"/>
              <a:t>. Ньютона.  Существуют случаи, когда силу невозможно измерить, например, </a:t>
            </a:r>
            <a:r>
              <a:rPr lang="ru-RU" b="1" dirty="0" smtClean="0">
                <a:solidFill>
                  <a:srgbClr val="7030A0"/>
                </a:solidFill>
              </a:rPr>
              <a:t>столкновения тел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Тогда удобнее рассчитывать изменение скорости тел, т.к. сила вызывает изменение скорости. Движение тел  до удара и после удара будем считать </a:t>
            </a:r>
            <a:r>
              <a:rPr lang="ru-RU" b="1" dirty="0" smtClean="0">
                <a:solidFill>
                  <a:srgbClr val="7030A0"/>
                </a:solidFill>
              </a:rPr>
              <a:t>равномерными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428860" y="5143512"/>
            <a:ext cx="2214578" cy="7143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3071810"/>
            <a:ext cx="4429156" cy="10001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СИЛА   И   ИМПУЛЬС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Запишем второй закон Ньютона</a:t>
            </a: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= ma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= mv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импульс тела после взаимодействия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mv</a:t>
            </a:r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импульс тела до взаимодействия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Ft = p - p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57488" y="2000240"/>
          <a:ext cx="4828947" cy="1125544"/>
        </p:xfrm>
        <a:graphic>
          <a:graphicData uri="http://schemas.openxmlformats.org/presentationml/2006/ole">
            <p:oleObj spid="_x0000_s1030" name="Equation" r:id="rId3" imgW="1688367" imgH="393529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000232" y="3071810"/>
          <a:ext cx="3778273" cy="971556"/>
        </p:xfrm>
        <a:graphic>
          <a:graphicData uri="http://schemas.openxmlformats.org/presentationml/2006/ole">
            <p:oleObj spid="_x0000_s1031" name="Equation" r:id="rId4" imgW="889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571612"/>
            <a:ext cx="8501122" cy="35719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ИМПУЛЬС   ТЕЛА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– </a:t>
            </a:r>
            <a:r>
              <a:rPr lang="ru-RU" b="1" dirty="0" smtClean="0">
                <a:solidFill>
                  <a:srgbClr val="7030A0"/>
                </a:solidFill>
              </a:rPr>
              <a:t>произведение массы тела на его скорость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Импульс – </a:t>
            </a:r>
            <a:r>
              <a:rPr lang="ru-RU" i="1" dirty="0" smtClean="0">
                <a:solidFill>
                  <a:srgbClr val="00B050"/>
                </a:solidFill>
              </a:rPr>
              <a:t>векторная</a:t>
            </a:r>
            <a:r>
              <a:rPr lang="ru-RU" dirty="0" smtClean="0"/>
              <a:t> величина, направление импульса </a:t>
            </a:r>
            <a:r>
              <a:rPr lang="ru-RU" i="1" dirty="0" smtClean="0">
                <a:solidFill>
                  <a:srgbClr val="00B050"/>
                </a:solidFill>
              </a:rPr>
              <a:t>совпадает</a:t>
            </a:r>
            <a:r>
              <a:rPr lang="ru-RU" dirty="0" smtClean="0"/>
              <a:t> с направлением скорости.</a:t>
            </a:r>
          </a:p>
          <a:p>
            <a:pPr>
              <a:buNone/>
            </a:pPr>
            <a:r>
              <a:rPr lang="ru-RU" dirty="0" smtClean="0"/>
              <a:t> Единица измерения импульса     </a:t>
            </a:r>
            <a:r>
              <a:rPr lang="ru-RU" b="1" i="1" dirty="0" smtClean="0">
                <a:solidFill>
                  <a:srgbClr val="7030A0"/>
                </a:solidFill>
              </a:rPr>
              <a:t>кг</a:t>
            </a:r>
            <a:r>
              <a:rPr lang="ru-RU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·м/с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Если тело покоится , то импульс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cs typeface="Times New Roman"/>
              </a:rPr>
              <a:t>равен нулю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Шарик массой 100г, летящий со скоростью 20м/с, упруго ударяется о стенку и отскакивает от нее с такой же скоростью.</a:t>
            </a:r>
          </a:p>
          <a:p>
            <a:pPr>
              <a:buNone/>
            </a:pPr>
            <a:r>
              <a:rPr lang="ru-RU" dirty="0" smtClean="0"/>
              <a:t>   Найти </a:t>
            </a:r>
            <a:r>
              <a:rPr lang="ru-RU" i="1" dirty="0" smtClean="0"/>
              <a:t>изменение</a:t>
            </a:r>
            <a:r>
              <a:rPr lang="ru-RU" dirty="0" smtClean="0"/>
              <a:t> импульса шарика</a:t>
            </a:r>
          </a:p>
          <a:p>
            <a:pPr>
              <a:buNone/>
            </a:pPr>
            <a:r>
              <a:rPr lang="ru-RU" dirty="0" smtClean="0"/>
              <a:t>                                          </a:t>
            </a:r>
            <a:r>
              <a:rPr lang="ru-RU" i="1" dirty="0" smtClean="0">
                <a:solidFill>
                  <a:srgbClr val="002060"/>
                </a:solidFill>
              </a:rPr>
              <a:t>Решение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Vectors_Times" pitchFamily="2" charset="0"/>
                <a:cs typeface="Vectors_Times" pitchFamily="2" charset="0"/>
              </a:rPr>
              <a:t>p</a:t>
            </a:r>
            <a:r>
              <a:rPr lang="en-US" sz="1600" dirty="0" smtClean="0"/>
              <a:t>1</a:t>
            </a:r>
            <a:r>
              <a:rPr lang="en-US" dirty="0" smtClean="0"/>
              <a:t>               mv         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p = p</a:t>
            </a:r>
            <a:r>
              <a:rPr lang="en-US" sz="16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– p</a:t>
            </a:r>
            <a:r>
              <a:rPr lang="en-US" sz="16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 = mv – (- mv) =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-mv              </a:t>
            </a:r>
            <a:r>
              <a:rPr lang="en-US" dirty="0" smtClean="0">
                <a:latin typeface="Vectors_Times" pitchFamily="2" charset="0"/>
                <a:cs typeface="Vectors_Times" pitchFamily="2" charset="0"/>
              </a:rPr>
              <a:t>p</a:t>
            </a:r>
            <a:r>
              <a:rPr lang="en-US" sz="1600" dirty="0" smtClean="0"/>
              <a:t>2        </a:t>
            </a:r>
            <a:r>
              <a:rPr lang="en-US" dirty="0" smtClean="0"/>
              <a:t>             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2mv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dirty="0" err="1" smtClean="0">
                <a:latin typeface="Times New Roman"/>
                <a:cs typeface="Times New Roman"/>
              </a:rPr>
              <a:t>Δp</a:t>
            </a:r>
            <a:r>
              <a:rPr lang="en-US" dirty="0" smtClean="0">
                <a:latin typeface="Times New Roman"/>
                <a:cs typeface="Times New Roman"/>
              </a:rPr>
              <a:t> = 2·0,1·20 =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кг·м/с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48" y="5500702"/>
            <a:ext cx="250033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214414" y="4500570"/>
            <a:ext cx="285752" cy="28575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1107258" y="5036355"/>
            <a:ext cx="500067" cy="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214546" y="5000636"/>
            <a:ext cx="285752" cy="28575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2035952" y="4750602"/>
            <a:ext cx="642942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1571612"/>
            <a:ext cx="8358246" cy="25717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ЗАКОН   СОХРАНЕНИЯ   ИМПУЛЬСА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Сумма импульсов тел до взаимодействия равна сумме импульсов тел после взаимодействия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</a:t>
            </a:r>
            <a:r>
              <a:rPr lang="en-US" sz="4000" b="1" i="1" dirty="0" smtClean="0">
                <a:solidFill>
                  <a:srgbClr val="C00000"/>
                </a:solidFill>
              </a:rPr>
              <a:t>m</a:t>
            </a:r>
            <a:r>
              <a:rPr lang="en-US" sz="2000" b="1" i="1" dirty="0" smtClean="0">
                <a:solidFill>
                  <a:srgbClr val="C00000"/>
                </a:solidFill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</a:rPr>
              <a:t>v</a:t>
            </a:r>
            <a:r>
              <a:rPr lang="en-US" sz="2000" b="1" i="1" dirty="0" smtClean="0">
                <a:solidFill>
                  <a:srgbClr val="C00000"/>
                </a:solidFill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</a:rPr>
              <a:t> + m</a:t>
            </a:r>
            <a:r>
              <a:rPr lang="en-US" sz="2000" b="1" i="1" dirty="0" smtClean="0">
                <a:solidFill>
                  <a:srgbClr val="C00000"/>
                </a:solidFill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</a:rPr>
              <a:t>v</a:t>
            </a:r>
            <a:r>
              <a:rPr lang="en-US" sz="2000" b="1" i="1" dirty="0" smtClean="0">
                <a:solidFill>
                  <a:srgbClr val="C00000"/>
                </a:solidFill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</a:rPr>
              <a:t> = m</a:t>
            </a:r>
            <a:r>
              <a:rPr lang="en-US" sz="2000" b="1" i="1" dirty="0" smtClean="0">
                <a:solidFill>
                  <a:srgbClr val="C00000"/>
                </a:solidFill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</a:rPr>
              <a:t>u</a:t>
            </a:r>
            <a:r>
              <a:rPr lang="en-US" sz="2000" b="1" i="1" dirty="0" smtClean="0">
                <a:solidFill>
                  <a:srgbClr val="C00000"/>
                </a:solidFill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</a:rPr>
              <a:t> + m</a:t>
            </a:r>
            <a:r>
              <a:rPr lang="en-US" sz="2000" b="1" i="1" dirty="0" smtClean="0">
                <a:solidFill>
                  <a:srgbClr val="C00000"/>
                </a:solidFill>
              </a:rPr>
              <a:t>2</a:t>
            </a:r>
            <a:r>
              <a:rPr lang="en-US" sz="4000" b="1" i="1" dirty="0" smtClean="0">
                <a:solidFill>
                  <a:srgbClr val="C00000"/>
                </a:solidFill>
              </a:rPr>
              <a:t>u</a:t>
            </a:r>
            <a:r>
              <a:rPr lang="en-US" sz="2000" b="1" i="1" dirty="0" smtClean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задачах рассматривается система из двух тел, внешние силы отсутствуют (</a:t>
            </a:r>
            <a:r>
              <a:rPr lang="ru-RU" b="1" i="1" dirty="0" smtClean="0">
                <a:solidFill>
                  <a:srgbClr val="7030A0"/>
                </a:solidFill>
              </a:rPr>
              <a:t>замкнутая система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785918" y="3357562"/>
            <a:ext cx="35719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14678" y="3357562"/>
            <a:ext cx="28575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3438" y="3357562"/>
            <a:ext cx="28575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72198" y="3357562"/>
            <a:ext cx="28575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УПРУГИЙ   УДАР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1. При упругом </a:t>
            </a:r>
          </a:p>
          <a:p>
            <a:pPr>
              <a:buNone/>
            </a:pPr>
            <a:r>
              <a:rPr lang="ru-RU" dirty="0" smtClean="0"/>
              <a:t>столкновении двух тел </a:t>
            </a:r>
          </a:p>
          <a:p>
            <a:pPr>
              <a:buNone/>
            </a:pPr>
            <a:r>
              <a:rPr lang="ru-RU" dirty="0" smtClean="0"/>
              <a:t>оба тела приобретают</a:t>
            </a:r>
          </a:p>
          <a:p>
            <a:pPr>
              <a:buNone/>
            </a:pPr>
            <a:r>
              <a:rPr lang="ru-RU" dirty="0" smtClean="0"/>
              <a:t> новые скорости</a:t>
            </a:r>
          </a:p>
          <a:p>
            <a:endParaRPr lang="ru-RU" dirty="0" smtClean="0"/>
          </a:p>
          <a:p>
            <a:r>
              <a:rPr lang="ru-RU" dirty="0" smtClean="0"/>
              <a:t>2.</a:t>
            </a:r>
          </a:p>
        </p:txBody>
      </p:sp>
      <p:sp>
        <p:nvSpPr>
          <p:cNvPr id="4" name="Овал 3"/>
          <p:cNvSpPr/>
          <p:nvPr/>
        </p:nvSpPr>
        <p:spPr>
          <a:xfrm>
            <a:off x="1214414" y="5643578"/>
            <a:ext cx="428628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43042" y="5643578"/>
            <a:ext cx="428628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70" y="5643578"/>
            <a:ext cx="428628" cy="4191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57488" y="5572140"/>
            <a:ext cx="428628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28662" y="4429132"/>
            <a:ext cx="257176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0"/>
          </p:cNvCxnSpPr>
          <p:nvPr/>
        </p:nvCxnSpPr>
        <p:spPr>
          <a:xfrm rot="5400000" flipH="1" flipV="1">
            <a:off x="821505" y="5036355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0"/>
          </p:cNvCxnSpPr>
          <p:nvPr/>
        </p:nvCxnSpPr>
        <p:spPr>
          <a:xfrm rot="5400000" flipH="1" flipV="1">
            <a:off x="1250133" y="5036355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0"/>
          </p:cNvCxnSpPr>
          <p:nvPr/>
        </p:nvCxnSpPr>
        <p:spPr>
          <a:xfrm rot="5400000" flipH="1" flipV="1">
            <a:off x="1678761" y="5036355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2251059" y="4894273"/>
            <a:ext cx="1214446" cy="284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72066" y="4429132"/>
            <a:ext cx="257176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037141" y="4964123"/>
            <a:ext cx="1285884" cy="2159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5608645" y="5035561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6037273" y="5035561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6465901" y="5035561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858016" y="5643578"/>
            <a:ext cx="428628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429388" y="5643578"/>
            <a:ext cx="428628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000760" y="5643578"/>
            <a:ext cx="428628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286380" y="5572140"/>
            <a:ext cx="428628" cy="4286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01006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71612"/>
            <a:ext cx="407196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НЕУПРУГИЙ   УДАР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неупругом ударе тела соединяются и после удара движутся вместе.</a:t>
            </a:r>
          </a:p>
          <a:p>
            <a:r>
              <a:rPr lang="ru-RU" dirty="0" smtClean="0"/>
              <a:t>Уравнение закона сохранения импульса имеет вид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           </a:t>
            </a:r>
            <a:r>
              <a:rPr lang="en-US" b="1" i="1" dirty="0" smtClean="0">
                <a:solidFill>
                  <a:srgbClr val="C00000"/>
                </a:solidFill>
              </a:rPr>
              <a:t>m</a:t>
            </a:r>
            <a:r>
              <a:rPr lang="en-US" sz="1600" b="1" i="1" dirty="0" smtClean="0">
                <a:solidFill>
                  <a:srgbClr val="C00000"/>
                </a:solidFill>
              </a:rPr>
              <a:t>1</a:t>
            </a:r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</a:rPr>
              <a:t>1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Calibri"/>
              </a:rPr>
              <a:t>±</a:t>
            </a:r>
            <a:r>
              <a:rPr lang="en-US" b="1" i="1" dirty="0" smtClean="0">
                <a:solidFill>
                  <a:srgbClr val="C00000"/>
                </a:solidFill>
              </a:rPr>
              <a:t> m</a:t>
            </a:r>
            <a:r>
              <a:rPr lang="en-US" sz="1600" b="1" i="1" dirty="0" smtClean="0">
                <a:solidFill>
                  <a:srgbClr val="C00000"/>
                </a:solidFill>
              </a:rPr>
              <a:t>2</a:t>
            </a:r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</a:rPr>
              <a:t>2</a:t>
            </a:r>
            <a:r>
              <a:rPr lang="en-US" b="1" i="1" dirty="0" smtClean="0">
                <a:solidFill>
                  <a:srgbClr val="C00000"/>
                </a:solidFill>
              </a:rPr>
              <a:t> = </a:t>
            </a:r>
            <a:r>
              <a:rPr lang="ru-RU" b="1" i="1" dirty="0" smtClean="0">
                <a:solidFill>
                  <a:srgbClr val="C00000"/>
                </a:solidFill>
              </a:rPr>
              <a:t>(</a:t>
            </a:r>
            <a:r>
              <a:rPr lang="en-US" b="1" i="1" dirty="0" smtClean="0">
                <a:solidFill>
                  <a:srgbClr val="C00000"/>
                </a:solidFill>
              </a:rPr>
              <a:t>m</a:t>
            </a:r>
            <a:r>
              <a:rPr lang="en-US" sz="1600" b="1" i="1" dirty="0" smtClean="0">
                <a:solidFill>
                  <a:srgbClr val="C00000"/>
                </a:solidFill>
              </a:rPr>
              <a:t>1</a:t>
            </a:r>
            <a:r>
              <a:rPr lang="en-US" b="1" i="1" dirty="0" smtClean="0">
                <a:solidFill>
                  <a:srgbClr val="C00000"/>
                </a:solidFill>
              </a:rPr>
              <a:t> + m</a:t>
            </a:r>
            <a:r>
              <a:rPr lang="en-US" sz="1600" b="1" i="1" dirty="0" smtClean="0">
                <a:solidFill>
                  <a:srgbClr val="C00000"/>
                </a:solidFill>
              </a:rPr>
              <a:t>2</a:t>
            </a:r>
            <a:r>
              <a:rPr lang="ru-RU" sz="1600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)</a:t>
            </a:r>
            <a:r>
              <a:rPr lang="en-US" b="1" i="1" dirty="0" smtClean="0">
                <a:solidFill>
                  <a:srgbClr val="C00000"/>
                </a:solidFill>
              </a:rPr>
              <a:t>u</a:t>
            </a: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(если тела движутся навстречу друг другу,     то ставится «-», если одно тело догоняет другое, то ставится «+»)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РЕАКТИВНОЕ    ДВИЖЕНИЕ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– </a:t>
            </a:r>
            <a:r>
              <a:rPr lang="ru-RU" b="1" dirty="0" smtClean="0">
                <a:solidFill>
                  <a:srgbClr val="7030A0"/>
                </a:solidFill>
              </a:rPr>
              <a:t>движение тела при отделении от него некоторой массы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</a:t>
            </a:r>
            <a:r>
              <a:rPr lang="ru-RU" b="1" i="1" dirty="0" smtClean="0">
                <a:solidFill>
                  <a:srgbClr val="C00000"/>
                </a:solidFill>
              </a:rPr>
              <a:t>0 = </a:t>
            </a:r>
            <a:r>
              <a:rPr lang="en-US" b="1" i="1" dirty="0" smtClean="0">
                <a:solidFill>
                  <a:srgbClr val="C00000"/>
                </a:solidFill>
              </a:rPr>
              <a:t>m</a:t>
            </a:r>
            <a:r>
              <a:rPr lang="en-US" sz="1600" b="1" i="1" dirty="0" smtClean="0">
                <a:solidFill>
                  <a:srgbClr val="C00000"/>
                </a:solidFill>
              </a:rPr>
              <a:t>1</a:t>
            </a:r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</a:rPr>
              <a:t>1</a:t>
            </a:r>
            <a:r>
              <a:rPr lang="ru-RU" sz="1600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- </a:t>
            </a:r>
            <a:r>
              <a:rPr lang="en-US" b="1" i="1" dirty="0" smtClean="0">
                <a:solidFill>
                  <a:srgbClr val="C00000"/>
                </a:solidFill>
              </a:rPr>
              <a:t>m</a:t>
            </a:r>
            <a:r>
              <a:rPr lang="en-US" sz="1600" b="1" i="1" dirty="0" smtClean="0">
                <a:solidFill>
                  <a:srgbClr val="C00000"/>
                </a:solidFill>
              </a:rPr>
              <a:t>2</a:t>
            </a:r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</a:rPr>
              <a:t>2</a:t>
            </a:r>
            <a:r>
              <a:rPr lang="ru-RU" sz="1600" b="1" i="1" dirty="0" smtClean="0">
                <a:solidFill>
                  <a:srgbClr val="C00000"/>
                </a:solidFill>
              </a:rPr>
              <a:t>    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или     </a:t>
            </a:r>
            <a:r>
              <a:rPr lang="en-US" b="1" i="1" dirty="0" smtClean="0">
                <a:solidFill>
                  <a:srgbClr val="C00000"/>
                </a:solidFill>
              </a:rPr>
              <a:t>m</a:t>
            </a:r>
            <a:r>
              <a:rPr lang="en-US" sz="1600" b="1" i="1" dirty="0" smtClean="0">
                <a:solidFill>
                  <a:srgbClr val="C00000"/>
                </a:solidFill>
              </a:rPr>
              <a:t>1</a:t>
            </a:r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</a:rPr>
              <a:t>1</a:t>
            </a:r>
            <a:r>
              <a:rPr lang="ru-RU" sz="1600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= </a:t>
            </a:r>
            <a:r>
              <a:rPr lang="en-US" b="1" i="1" dirty="0" smtClean="0">
                <a:solidFill>
                  <a:srgbClr val="C00000"/>
                </a:solidFill>
              </a:rPr>
              <a:t>m</a:t>
            </a:r>
            <a:r>
              <a:rPr lang="en-US" sz="1600" b="1" i="1" dirty="0" smtClean="0">
                <a:solidFill>
                  <a:srgbClr val="C00000"/>
                </a:solidFill>
              </a:rPr>
              <a:t>2</a:t>
            </a:r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sz="1600" b="1" i="1" dirty="0" smtClean="0">
                <a:solidFill>
                  <a:srgbClr val="C00000"/>
                </a:solidFill>
              </a:rPr>
              <a:t>2</a:t>
            </a:r>
            <a:r>
              <a:rPr lang="ru-RU" sz="1600" b="1" i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ru-RU" sz="1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Например: а) выстрел из ружья</a:t>
            </a:r>
          </a:p>
          <a:p>
            <a:pPr>
              <a:buNone/>
            </a:pPr>
            <a:r>
              <a:rPr lang="ru-RU" dirty="0" smtClean="0"/>
              <a:t>                      б) полет  ракеты</a:t>
            </a:r>
          </a:p>
          <a:p>
            <a:pPr>
              <a:buNone/>
            </a:pPr>
            <a:r>
              <a:rPr lang="ru-RU" smtClean="0"/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525</TotalTime>
  <Words>330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Трек</vt:lpstr>
      <vt:lpstr>Equation</vt:lpstr>
      <vt:lpstr>Слайд 1</vt:lpstr>
      <vt:lpstr>СИЛА   И  СКОРОСТЬ</vt:lpstr>
      <vt:lpstr>СИЛА   И   ИМПУЛЬС</vt:lpstr>
      <vt:lpstr>ИМПУЛЬС   ТЕЛА</vt:lpstr>
      <vt:lpstr>ЗАДАЧА</vt:lpstr>
      <vt:lpstr> ЗАКОН   СОХРАНЕНИЯ   ИМПУЛЬСА</vt:lpstr>
      <vt:lpstr>УПРУГИЙ   УДАР</vt:lpstr>
      <vt:lpstr>НЕУПРУГИЙ   УДАР</vt:lpstr>
      <vt:lpstr>РЕАКТИВНОЕ    ДВИЖЕНИЕ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  И  СКОРОСТЬ</dc:title>
  <cp:lastModifiedBy>Елена</cp:lastModifiedBy>
  <cp:revision>46</cp:revision>
  <dcterms:modified xsi:type="dcterms:W3CDTF">2015-06-02T05:50:16Z</dcterms:modified>
</cp:coreProperties>
</file>