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16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0000"/>
    <a:srgbClr val="0000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4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4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762F-5FEC-4956-854F-9688CCD73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31EB-BFBB-4048-BE74-56563DDF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9F39-CB3F-419C-B949-00BFFDCD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ABBE-76F8-4F95-87FB-9BECA8A9F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B569-CD43-43EA-B30A-A1BF6CAE5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BF79-F458-489B-8EAF-798087827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59A8-21C6-4E42-AE07-804391FC5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FE01-33A9-415D-88EC-E6617A4E7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41AB-6ECA-4CFA-90DE-CE45D75BA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3222-F65C-463F-9238-7DFB96CE5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E28F-7C0C-4104-8F29-8E056284B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045A-1017-46D4-B9A1-58BF4ED7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latin typeface="+mn-lt"/>
              </a:defRPr>
            </a:lvl1pPr>
          </a:lstStyle>
          <a:p>
            <a:pPr>
              <a:defRPr/>
            </a:pPr>
            <a:fld id="{07908EA2-7ACA-41BD-B30E-8642F878A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4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5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6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7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9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60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61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62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3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6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8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9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1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3988" cy="1439862"/>
          </a:xfrm>
        </p:spPr>
        <p:txBody>
          <a:bodyPr/>
          <a:lstStyle/>
          <a:p>
            <a:pPr eaLnBrk="1" hangingPunct="1"/>
            <a:r>
              <a:rPr lang="ru-RU" sz="4000" b="1" u="sng" smtClean="0"/>
              <a:t>ПМ. 07 </a:t>
            </a:r>
            <a:r>
              <a:rPr lang="ru-RU" sz="4000" b="1" i="1" u="sng" smtClean="0"/>
              <a:t>«</a:t>
            </a:r>
            <a:r>
              <a:rPr lang="ru-RU" sz="4000" b="1" u="sng" smtClean="0"/>
              <a:t>Приготовление сладких блюд и напитков»</a:t>
            </a:r>
            <a:endParaRPr lang="ru-RU" sz="4000" smtClean="0"/>
          </a:p>
        </p:txBody>
      </p:sp>
      <p:pic>
        <p:nvPicPr>
          <p:cNvPr id="3075" name="Picture 4" descr="20-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2808288" cy="2808287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3076" name="Picture 5" descr="28-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716338"/>
            <a:ext cx="2806700" cy="28067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3077" name="Picture 6" descr="15_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716338"/>
            <a:ext cx="2808288" cy="2808287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39750" y="260350"/>
            <a:ext cx="772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ГАПОУ СО «Талицкий лесотехнический колледж»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835150" y="1125538"/>
            <a:ext cx="6357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Разработала мастер Александрова И.А..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абрикос"/>
          <p:cNvPicPr>
            <a:picLocks noChangeAspect="1" noChangeArrowheads="1"/>
          </p:cNvPicPr>
          <p:nvPr/>
        </p:nvPicPr>
        <p:blipFill>
          <a:blip r:embed="rId2"/>
          <a:srcRect l="10973" r="11670"/>
          <a:stretch>
            <a:fillRect/>
          </a:stretch>
        </p:blipFill>
        <p:spPr bwMode="auto">
          <a:xfrm>
            <a:off x="323850" y="1125538"/>
            <a:ext cx="1962150" cy="1898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1" name="Picture 10" descr="анан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25538"/>
            <a:ext cx="1689100" cy="18716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292" name="Picture 11" descr="дыня"/>
          <p:cNvPicPr>
            <a:picLocks noChangeAspect="1" noChangeArrowheads="1"/>
          </p:cNvPicPr>
          <p:nvPr/>
        </p:nvPicPr>
        <p:blipFill>
          <a:blip r:embed="rId4"/>
          <a:srcRect l="11043" r="11656"/>
          <a:stretch>
            <a:fillRect/>
          </a:stretch>
        </p:blipFill>
        <p:spPr bwMode="auto">
          <a:xfrm>
            <a:off x="4572000" y="1125538"/>
            <a:ext cx="1889125" cy="1828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3" name="Picture 13" descr="Фрукты 3"/>
          <p:cNvPicPr>
            <a:picLocks noChangeAspect="1" noChangeArrowheads="1"/>
          </p:cNvPicPr>
          <p:nvPr/>
        </p:nvPicPr>
        <p:blipFill>
          <a:blip r:embed="rId5"/>
          <a:srcRect r="13063" b="500"/>
          <a:stretch>
            <a:fillRect/>
          </a:stretch>
        </p:blipFill>
        <p:spPr bwMode="auto">
          <a:xfrm>
            <a:off x="6804025" y="1125538"/>
            <a:ext cx="2032000" cy="18875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gray">
          <a:xfrm>
            <a:off x="1042988" y="3213100"/>
            <a:ext cx="65151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5730B"/>
              </a:gs>
              <a:gs pos="100000">
                <a:srgbClr val="FDF7F1"/>
              </a:gs>
            </a:gsLst>
            <a:lin ang="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Перебирают, удаляя остатки стебельков и плодоножки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gray">
          <a:xfrm>
            <a:off x="1042988" y="3933825"/>
            <a:ext cx="6515100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AC856"/>
              </a:gs>
              <a:gs pos="100000">
                <a:srgbClr val="FAFCF5"/>
              </a:gs>
            </a:gsLst>
            <a:lin ang="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Промывают хо­лодной водой, оставляя их в воде на 2 мин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2296" name="AutoShape 6"/>
          <p:cNvSpPr>
            <a:spLocks noChangeArrowheads="1"/>
          </p:cNvSpPr>
          <p:nvPr/>
        </p:nvSpPr>
        <p:spPr bwMode="gray">
          <a:xfrm>
            <a:off x="971550" y="6092825"/>
            <a:ext cx="65151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5730B"/>
              </a:gs>
              <a:gs pos="100000">
                <a:srgbClr val="FDF7F1"/>
              </a:gs>
            </a:gsLst>
            <a:lin ang="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Обсушивают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2297" name="AutoShape 7"/>
          <p:cNvSpPr>
            <a:spLocks noChangeArrowheads="1"/>
          </p:cNvSpPr>
          <p:nvPr/>
        </p:nvSpPr>
        <p:spPr bwMode="gray">
          <a:xfrm>
            <a:off x="1042988" y="4652963"/>
            <a:ext cx="65151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5730B"/>
              </a:gs>
              <a:gs pos="100000">
                <a:srgbClr val="FDF7F1"/>
              </a:gs>
            </a:gsLst>
            <a:lin ang="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Ополаскивают, укладывают в дуршлаг, дают стечь воде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2298" name="AutoShape 5"/>
          <p:cNvSpPr>
            <a:spLocks noChangeArrowheads="1"/>
          </p:cNvSpPr>
          <p:nvPr/>
        </p:nvSpPr>
        <p:spPr bwMode="gray">
          <a:xfrm>
            <a:off x="1042988" y="5373688"/>
            <a:ext cx="6515100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AC856"/>
              </a:gs>
              <a:gs pos="100000">
                <a:srgbClr val="FAFCF5"/>
              </a:gs>
            </a:gsLst>
            <a:lin ang="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Сильно загрязнённые промывают несколько раз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7150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57150" y="2365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2301" name="Rectangle 19"/>
          <p:cNvSpPr>
            <a:spLocks noChangeArrowheads="1"/>
          </p:cNvSpPr>
          <p:nvPr/>
        </p:nvSpPr>
        <p:spPr bwMode="auto">
          <a:xfrm>
            <a:off x="57150" y="2365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2302" name="Rectangle 21"/>
          <p:cNvSpPr>
            <a:spLocks noChangeArrowheads="1"/>
          </p:cNvSpPr>
          <p:nvPr/>
        </p:nvSpPr>
        <p:spPr bwMode="auto">
          <a:xfrm>
            <a:off x="57150" y="2365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2303" name="Rectangle 24"/>
          <p:cNvSpPr>
            <a:spLocks noChangeArrowheads="1"/>
          </p:cNvSpPr>
          <p:nvPr/>
        </p:nvSpPr>
        <p:spPr bwMode="auto">
          <a:xfrm>
            <a:off x="57150" y="2365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2411413" y="54927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СВЕЖИЕ ФРУКТЫ И ЯГОДЫ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609600"/>
            <a:ext cx="4537075" cy="6588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990033"/>
                </a:solidFill>
              </a:rPr>
              <a:t>СОЧНЫЕ ЯГОДЫ</a:t>
            </a:r>
          </a:p>
        </p:txBody>
      </p:sp>
      <p:pic>
        <p:nvPicPr>
          <p:cNvPr id="13315" name="Picture 13" descr="j0246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172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j0246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4738" y="1412875"/>
            <a:ext cx="171926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j0232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557338"/>
            <a:ext cx="1873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611188" y="3284538"/>
            <a:ext cx="3429000" cy="7493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00"/>
              </a:gs>
              <a:gs pos="50000">
                <a:srgbClr val="FFFF99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6084888" y="3284538"/>
            <a:ext cx="2514600" cy="7493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00"/>
              </a:gs>
              <a:gs pos="50000">
                <a:srgbClr val="FFFF99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AutoShape 6"/>
          <p:cNvSpPr>
            <a:spLocks noChangeArrowheads="1"/>
          </p:cNvSpPr>
          <p:nvPr/>
        </p:nvSpPr>
        <p:spPr bwMode="auto">
          <a:xfrm>
            <a:off x="755650" y="4292600"/>
            <a:ext cx="3314700" cy="23050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2000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Посыпают сахарным песком, сахарной пудрой.</a:t>
            </a:r>
          </a:p>
          <a:p>
            <a:pPr algn="ctr" eaLnBrk="0" hangingPunct="0"/>
            <a:r>
              <a:rPr kumimoji="0" lang="ru-RU" sz="2000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Подают со сметаной, молоком или сливками</a:t>
            </a:r>
          </a:p>
        </p:txBody>
      </p:sp>
      <p:sp>
        <p:nvSpPr>
          <p:cNvPr id="13321" name="AutoShape 7"/>
          <p:cNvSpPr>
            <a:spLocks noChangeArrowheads="1"/>
          </p:cNvSpPr>
          <p:nvPr/>
        </p:nvSpPr>
        <p:spPr bwMode="auto">
          <a:xfrm>
            <a:off x="5940425" y="4292600"/>
            <a:ext cx="2743200" cy="15843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2000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Укладывают целой гроздью и отпускают без сахара.</a:t>
            </a:r>
          </a:p>
        </p:txBody>
      </p:sp>
      <p:pic>
        <p:nvPicPr>
          <p:cNvPr id="13322" name="Picture 11" descr="малина ягод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412875"/>
            <a:ext cx="14970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17780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77800" y="3213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177800" y="3213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177800" y="3213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3327" name="Rectangle 21"/>
          <p:cNvSpPr>
            <a:spLocks noChangeArrowheads="1"/>
          </p:cNvSpPr>
          <p:nvPr/>
        </p:nvSpPr>
        <p:spPr bwMode="auto">
          <a:xfrm>
            <a:off x="177800" y="3213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13328" name="Picture 24" descr="j02461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412875"/>
            <a:ext cx="17859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арбуз"/>
          <p:cNvPicPr>
            <a:picLocks noChangeAspect="1" noChangeArrowheads="1"/>
          </p:cNvPicPr>
          <p:nvPr/>
        </p:nvPicPr>
        <p:blipFill>
          <a:blip r:embed="rId2"/>
          <a:srcRect t="23189" b="18806"/>
          <a:stretch>
            <a:fillRect/>
          </a:stretch>
        </p:blipFill>
        <p:spPr bwMode="auto">
          <a:xfrm>
            <a:off x="395288" y="1196975"/>
            <a:ext cx="3070225" cy="1973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9" name="AutoShape 13"/>
          <p:cNvSpPr>
            <a:spLocks noChangeArrowheads="1"/>
          </p:cNvSpPr>
          <p:nvPr/>
        </p:nvSpPr>
        <p:spPr bwMode="auto">
          <a:xfrm>
            <a:off x="3924300" y="27082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>
            <a:off x="3924300" y="35004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3924300" y="53006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3924300" y="19161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3924300" y="44370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14"/>
          <p:cNvSpPr>
            <a:spLocks noChangeArrowheads="1"/>
          </p:cNvSpPr>
          <p:nvPr/>
        </p:nvSpPr>
        <p:spPr bwMode="auto">
          <a:xfrm>
            <a:off x="4859338" y="908050"/>
            <a:ext cx="3657600" cy="8461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Промывают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4859338" y="1989138"/>
            <a:ext cx="3657600" cy="774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Обсушивают</a:t>
            </a: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4859338" y="2997200"/>
            <a:ext cx="3657600" cy="7921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Нарезают дольками</a:t>
            </a:r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auto">
          <a:xfrm>
            <a:off x="4932363" y="4005263"/>
            <a:ext cx="3657600" cy="9191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Подают в охлаждённом виде</a:t>
            </a:r>
          </a:p>
        </p:txBody>
      </p:sp>
      <p:sp>
        <p:nvSpPr>
          <p:cNvPr id="14348" name="AutoShape 5"/>
          <p:cNvSpPr>
            <a:spLocks noChangeArrowheads="1"/>
          </p:cNvSpPr>
          <p:nvPr/>
        </p:nvSpPr>
        <p:spPr bwMode="auto">
          <a:xfrm>
            <a:off x="4859338" y="5229225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Отдельно в розетке сахарную пудру</a:t>
            </a:r>
            <a:endParaRPr kumimoji="0" lang="ru-RU" b="0">
              <a:solidFill>
                <a:srgbClr val="990033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323850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292100" y="3314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4351" name="Text Box 26"/>
          <p:cNvSpPr txBox="1">
            <a:spLocks noChangeArrowheads="1"/>
          </p:cNvSpPr>
          <p:nvPr/>
        </p:nvSpPr>
        <p:spPr bwMode="auto">
          <a:xfrm>
            <a:off x="303213" y="4953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Арбуз, дыня свежие</a:t>
            </a:r>
            <a:r>
              <a:rPr lang="ru-RU"/>
              <a:t> </a:t>
            </a:r>
          </a:p>
        </p:txBody>
      </p:sp>
      <p:pic>
        <p:nvPicPr>
          <p:cNvPr id="14352" name="Picture 27" descr="дыни 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44900"/>
            <a:ext cx="3097212" cy="2573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852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Чернослив со сливками или сметаной взбитыми</a:t>
            </a:r>
          </a:p>
        </p:txBody>
      </p:sp>
      <p:pic>
        <p:nvPicPr>
          <p:cNvPr id="15363" name="Picture 13" descr="j0246107"/>
          <p:cNvPicPr>
            <a:picLocks noChangeAspect="1" noChangeArrowheads="1"/>
          </p:cNvPicPr>
          <p:nvPr/>
        </p:nvPicPr>
        <p:blipFill>
          <a:blip r:embed="rId2"/>
          <a:srcRect r="43385"/>
          <a:stretch>
            <a:fillRect/>
          </a:stretch>
        </p:blipFill>
        <p:spPr bwMode="auto">
          <a:xfrm>
            <a:off x="611188" y="1484313"/>
            <a:ext cx="2447925" cy="22669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4500563" y="42211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4500563" y="60928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500563" y="52292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4500563" y="30686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4427538" y="19161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AutoShape 12"/>
          <p:cNvSpPr>
            <a:spLocks noChangeArrowheads="1"/>
          </p:cNvSpPr>
          <p:nvPr/>
        </p:nvSpPr>
        <p:spPr bwMode="auto">
          <a:xfrm>
            <a:off x="5292725" y="1628775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Перебирают, промывают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>
            <a:off x="5292725" y="2781300"/>
            <a:ext cx="36576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горячей водой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5371" name="AutoShape 9"/>
          <p:cNvSpPr>
            <a:spLocks noChangeArrowheads="1"/>
          </p:cNvSpPr>
          <p:nvPr/>
        </p:nvSpPr>
        <p:spPr bwMode="auto">
          <a:xfrm>
            <a:off x="5292725" y="3933825"/>
            <a:ext cx="36576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Удаляют косточки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5372" name="AutoShape 7"/>
          <p:cNvSpPr>
            <a:spLocks noChangeArrowheads="1"/>
          </p:cNvSpPr>
          <p:nvPr/>
        </p:nvSpPr>
        <p:spPr bwMode="auto">
          <a:xfrm>
            <a:off x="5292725" y="4941888"/>
            <a:ext cx="3657600" cy="7921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Укладывают в креманки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5373" name="AutoShape 5"/>
          <p:cNvSpPr>
            <a:spLocks noChangeArrowheads="1"/>
          </p:cNvSpPr>
          <p:nvPr/>
        </p:nvSpPr>
        <p:spPr bwMode="auto">
          <a:xfrm>
            <a:off x="5219700" y="5876925"/>
            <a:ext cx="3657600" cy="7921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Отпускают со взбитыми сливками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57150" y="301783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800" b="0"/>
              <a:t/>
            </a:r>
            <a:br>
              <a:rPr kumimoji="0" lang="ru-RU" sz="1800" b="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57150" y="39338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15376" name="Rectangle 23"/>
          <p:cNvSpPr>
            <a:spLocks noChangeArrowheads="1"/>
          </p:cNvSpPr>
          <p:nvPr/>
        </p:nvSpPr>
        <p:spPr bwMode="auto">
          <a:xfrm>
            <a:off x="5715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5377" name="Rectangle 25"/>
          <p:cNvSpPr>
            <a:spLocks noChangeArrowheads="1"/>
          </p:cNvSpPr>
          <p:nvPr/>
        </p:nvSpPr>
        <p:spPr bwMode="auto">
          <a:xfrm>
            <a:off x="5715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15378" name="Picture 27" descr="черносл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862388"/>
            <a:ext cx="2735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Компот из свежих плодов. 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16387" name="Picture 10" descr="компот виш"/>
          <p:cNvPicPr>
            <a:picLocks noChangeAspect="1" noChangeArrowheads="1"/>
          </p:cNvPicPr>
          <p:nvPr/>
        </p:nvPicPr>
        <p:blipFill>
          <a:blip r:embed="rId2">
            <a:lum bright="30000" contrast="18000"/>
          </a:blip>
          <a:srcRect b="7121"/>
          <a:stretch>
            <a:fillRect/>
          </a:stretch>
        </p:blipFill>
        <p:spPr bwMode="auto">
          <a:xfrm>
            <a:off x="323850" y="2133600"/>
            <a:ext cx="3332163" cy="3427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8" name="AutoShape 11"/>
          <p:cNvSpPr>
            <a:spLocks noChangeArrowheads="1"/>
          </p:cNvSpPr>
          <p:nvPr/>
        </p:nvSpPr>
        <p:spPr bwMode="auto">
          <a:xfrm>
            <a:off x="4284663" y="19161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4284663" y="32131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356100" y="44370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4356100" y="57340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2"/>
          <p:cNvSpPr>
            <a:spLocks noChangeArrowheads="1"/>
          </p:cNvSpPr>
          <p:nvPr/>
        </p:nvSpPr>
        <p:spPr bwMode="auto">
          <a:xfrm>
            <a:off x="5219700" y="1557338"/>
            <a:ext cx="3657600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Яблоки, груши, айва без семян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219700" y="2852738"/>
            <a:ext cx="3657600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Варка в сиропе с лимонной кислотой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6394" name="AutoShape 7"/>
          <p:cNvSpPr>
            <a:spLocks noChangeArrowheads="1"/>
          </p:cNvSpPr>
          <p:nvPr/>
        </p:nvSpPr>
        <p:spPr bwMode="auto">
          <a:xfrm>
            <a:off x="5219700" y="4149725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Охлаждение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6395" name="AutoShape 5"/>
          <p:cNvSpPr>
            <a:spLocks noChangeArrowheads="1"/>
          </p:cNvSpPr>
          <p:nvPr/>
        </p:nvSpPr>
        <p:spPr bwMode="auto">
          <a:xfrm>
            <a:off x="5219700" y="5373688"/>
            <a:ext cx="3657600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Отпуск (в стаканах)</a:t>
            </a:r>
            <a:endParaRPr kumimoji="0" lang="ru-RU" b="0">
              <a:ea typeface="Times New Roman" pitchFamily="18" charset="0"/>
              <a:cs typeface="Arial" charset="0"/>
            </a:endParaRP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292100" y="265906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292100" y="3468688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292100" y="409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6399" name="Rectangle 21"/>
          <p:cNvSpPr>
            <a:spLocks noChangeArrowheads="1"/>
          </p:cNvSpPr>
          <p:nvPr/>
        </p:nvSpPr>
        <p:spPr bwMode="auto">
          <a:xfrm>
            <a:off x="292100" y="409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Компот из свежих ягод.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17411" name="Picture 11" descr="компот из виш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889375" cy="291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2" name="AutoShape 10"/>
          <p:cNvSpPr>
            <a:spLocks noChangeArrowheads="1"/>
          </p:cNvSpPr>
          <p:nvPr/>
        </p:nvSpPr>
        <p:spPr bwMode="auto">
          <a:xfrm>
            <a:off x="4427538" y="3429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4427538" y="20605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AutoShape 4"/>
          <p:cNvSpPr>
            <a:spLocks noChangeArrowheads="1"/>
          </p:cNvSpPr>
          <p:nvPr/>
        </p:nvSpPr>
        <p:spPr bwMode="auto">
          <a:xfrm>
            <a:off x="4356100" y="58769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AutoShape 12"/>
          <p:cNvSpPr>
            <a:spLocks noChangeArrowheads="1"/>
          </p:cNvSpPr>
          <p:nvPr/>
        </p:nvSpPr>
        <p:spPr bwMode="auto">
          <a:xfrm>
            <a:off x="5148263" y="1557338"/>
            <a:ext cx="3657600" cy="1295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Апельсины, мандарины, малину, ананасы, землянику, чёрную смородину не варят.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5148263" y="4365625"/>
            <a:ext cx="3657600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тёплым сиропом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148263" y="3068638"/>
            <a:ext cx="3657600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Раскладывают в стаканы или креманки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7418" name="AutoShape 6"/>
          <p:cNvSpPr>
            <a:spLocks noChangeArrowheads="1"/>
          </p:cNvSpPr>
          <p:nvPr/>
        </p:nvSpPr>
        <p:spPr bwMode="auto">
          <a:xfrm>
            <a:off x="4427538" y="4724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AutoShape 5"/>
          <p:cNvSpPr>
            <a:spLocks noChangeArrowheads="1"/>
          </p:cNvSpPr>
          <p:nvPr/>
        </p:nvSpPr>
        <p:spPr bwMode="auto">
          <a:xfrm>
            <a:off x="5076825" y="5661025"/>
            <a:ext cx="36576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Отпускают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292100" y="216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29210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29210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292100" y="295751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17424" name="Rectangle 21"/>
          <p:cNvSpPr>
            <a:spLocks noChangeArrowheads="1"/>
          </p:cNvSpPr>
          <p:nvPr/>
        </p:nvSpPr>
        <p:spPr bwMode="auto">
          <a:xfrm>
            <a:off x="292100" y="3767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7425" name="Rectangle 24"/>
          <p:cNvSpPr>
            <a:spLocks noChangeArrowheads="1"/>
          </p:cNvSpPr>
          <p:nvPr/>
        </p:nvSpPr>
        <p:spPr bwMode="auto">
          <a:xfrm>
            <a:off x="611188" y="5300663"/>
            <a:ext cx="3455987" cy="129063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CC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 sz="1800">
                <a:solidFill>
                  <a:srgbClr val="FFFFFF"/>
                </a:solidFill>
                <a:ea typeface="Batang" pitchFamily="18" charset="-127"/>
              </a:rPr>
              <a:t>Для улучшения вкуса в компот добавляют немного вина (5—10 г портвейна или мадеры на порцию)</a:t>
            </a: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7426" name="AutoShape 25"/>
          <p:cNvSpPr>
            <a:spLocks noChangeArrowheads="1"/>
          </p:cNvSpPr>
          <p:nvPr/>
        </p:nvSpPr>
        <p:spPr bwMode="auto">
          <a:xfrm rot="5400000">
            <a:off x="1808163" y="4608513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FF6600"/>
              </a:gs>
              <a:gs pos="50000">
                <a:srgbClr val="FF6363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altLang="ko-KR" sz="2800" b="1" smtClean="0">
                <a:solidFill>
                  <a:srgbClr val="FF0000"/>
                </a:solidFill>
              </a:rPr>
              <a:t>Компоты из консервированных плодов и ягод.</a:t>
            </a:r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12" descr="компот консерв"/>
          <p:cNvPicPr>
            <a:picLocks noChangeAspect="1" noChangeArrowheads="1"/>
          </p:cNvPicPr>
          <p:nvPr/>
        </p:nvPicPr>
        <p:blipFill>
          <a:blip r:embed="rId2"/>
          <a:srcRect l="5574" r="11670"/>
          <a:stretch>
            <a:fillRect/>
          </a:stretch>
        </p:blipFill>
        <p:spPr bwMode="auto">
          <a:xfrm>
            <a:off x="323850" y="2060575"/>
            <a:ext cx="3671888" cy="332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4356100" y="16287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14"/>
          <p:cNvSpPr>
            <a:spLocks noChangeArrowheads="1"/>
          </p:cNvSpPr>
          <p:nvPr/>
        </p:nvSpPr>
        <p:spPr bwMode="auto">
          <a:xfrm>
            <a:off x="5148263" y="1412875"/>
            <a:ext cx="36576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Варят сироп, процеживают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5148263" y="2276475"/>
            <a:ext cx="3657600" cy="7207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Добавляют сироп от фруктов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5148263" y="3213100"/>
            <a:ext cx="36576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Доводят до кипения, охлаждают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148263" y="4076700"/>
            <a:ext cx="3657600" cy="7207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Фрукты и ягоды раскладывают в креманки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4427538" y="42211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AutoShape 8"/>
          <p:cNvSpPr>
            <a:spLocks noChangeArrowheads="1"/>
          </p:cNvSpPr>
          <p:nvPr/>
        </p:nvSpPr>
        <p:spPr bwMode="auto">
          <a:xfrm>
            <a:off x="4356100" y="33575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AutoShape 7"/>
          <p:cNvSpPr>
            <a:spLocks noChangeArrowheads="1"/>
          </p:cNvSpPr>
          <p:nvPr/>
        </p:nvSpPr>
        <p:spPr bwMode="auto">
          <a:xfrm>
            <a:off x="4427538" y="52292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AutoShape 4"/>
          <p:cNvSpPr>
            <a:spLocks noChangeArrowheads="1"/>
          </p:cNvSpPr>
          <p:nvPr/>
        </p:nvSpPr>
        <p:spPr bwMode="auto">
          <a:xfrm>
            <a:off x="4356100" y="24923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AutoShape 5"/>
          <p:cNvSpPr>
            <a:spLocks noChangeArrowheads="1"/>
          </p:cNvSpPr>
          <p:nvPr/>
        </p:nvSpPr>
        <p:spPr bwMode="auto">
          <a:xfrm>
            <a:off x="5219700" y="5013325"/>
            <a:ext cx="3657600" cy="7207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охлаждённым сиропом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8446" name="Rectangle 21"/>
          <p:cNvSpPr>
            <a:spLocks noChangeArrowheads="1"/>
          </p:cNvSpPr>
          <p:nvPr/>
        </p:nvSpPr>
        <p:spPr bwMode="auto">
          <a:xfrm>
            <a:off x="6350" y="2909888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altLang="ko-KR" sz="3600" b="1" smtClean="0">
                <a:solidFill>
                  <a:srgbClr val="FF0000"/>
                </a:solidFill>
              </a:rPr>
              <a:t>Компоты из сушеных плодов и ягод.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19459" name="Picture 12" descr="сушка фрук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41438"/>
            <a:ext cx="1689100" cy="1871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0" name="AutoShape 11"/>
          <p:cNvSpPr>
            <a:spLocks noChangeArrowheads="1"/>
          </p:cNvSpPr>
          <p:nvPr/>
        </p:nvSpPr>
        <p:spPr bwMode="auto">
          <a:xfrm>
            <a:off x="4427538" y="60928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4427538" y="501332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0"/>
          <p:cNvSpPr>
            <a:spLocks noChangeArrowheads="1"/>
          </p:cNvSpPr>
          <p:nvPr/>
        </p:nvSpPr>
        <p:spPr bwMode="auto">
          <a:xfrm>
            <a:off x="4427538" y="3860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AutoShape 5"/>
          <p:cNvSpPr>
            <a:spLocks noChangeArrowheads="1"/>
          </p:cNvSpPr>
          <p:nvPr/>
        </p:nvSpPr>
        <p:spPr bwMode="auto">
          <a:xfrm>
            <a:off x="4427538" y="27813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AutoShape 14"/>
          <p:cNvSpPr>
            <a:spLocks noChangeArrowheads="1"/>
          </p:cNvSpPr>
          <p:nvPr/>
        </p:nvSpPr>
        <p:spPr bwMode="auto">
          <a:xfrm>
            <a:off x="4427538" y="17732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AutoShape 13"/>
          <p:cNvSpPr>
            <a:spLocks noChangeArrowheads="1"/>
          </p:cNvSpPr>
          <p:nvPr/>
        </p:nvSpPr>
        <p:spPr bwMode="auto">
          <a:xfrm>
            <a:off x="5219700" y="2565400"/>
            <a:ext cx="3657600" cy="7921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Перебирают, промывают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5219700" y="1484313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горячей водой, варят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9467" name="AutoShape 8"/>
          <p:cNvSpPr>
            <a:spLocks noChangeArrowheads="1"/>
          </p:cNvSpPr>
          <p:nvPr/>
        </p:nvSpPr>
        <p:spPr bwMode="auto">
          <a:xfrm>
            <a:off x="5148263" y="3573463"/>
            <a:ext cx="36576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Процеживают. На отваре варят сироп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9468" name="AutoShape 7"/>
          <p:cNvSpPr>
            <a:spLocks noChangeArrowheads="1"/>
          </p:cNvSpPr>
          <p:nvPr/>
        </p:nvSpPr>
        <p:spPr bwMode="auto">
          <a:xfrm>
            <a:off x="5148263" y="4724400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 плоды, выдерживают 12 часов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9469" name="AutoShape 6"/>
          <p:cNvSpPr>
            <a:spLocks noChangeArrowheads="1"/>
          </p:cNvSpPr>
          <p:nvPr/>
        </p:nvSpPr>
        <p:spPr bwMode="auto">
          <a:xfrm>
            <a:off x="5148263" y="5876925"/>
            <a:ext cx="36576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Отпускают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20638" y="261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9471" name="Rectangle 22"/>
          <p:cNvSpPr>
            <a:spLocks noChangeArrowheads="1"/>
          </p:cNvSpPr>
          <p:nvPr/>
        </p:nvSpPr>
        <p:spPr bwMode="auto">
          <a:xfrm>
            <a:off x="20638" y="261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19472" name="Picture 23" descr="сухофрукты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2008188" cy="2008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73" name="Picture 24" descr="сухофрук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92600"/>
            <a:ext cx="3455987" cy="22574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874713"/>
          </a:xfrm>
        </p:spPr>
        <p:txBody>
          <a:bodyPr/>
          <a:lstStyle/>
          <a:p>
            <a:pPr eaLnBrk="1" hangingPunct="1"/>
            <a:r>
              <a:rPr lang="ru-RU" altLang="ko-KR" sz="2800" b="1" smtClean="0">
                <a:solidFill>
                  <a:srgbClr val="FF0000"/>
                </a:solidFill>
              </a:rPr>
              <a:t>Компоты из свежих быстрозамороженных плодов и ягод.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20483" name="Picture 10" descr="виш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2592388" cy="1939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4" name="AutoShape 12"/>
          <p:cNvSpPr>
            <a:spLocks noChangeArrowheads="1"/>
          </p:cNvSpPr>
          <p:nvPr/>
        </p:nvSpPr>
        <p:spPr bwMode="auto">
          <a:xfrm>
            <a:off x="4500563" y="31416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4427538" y="19891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4500563" y="4292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4643438" y="551656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5219700" y="5157788"/>
            <a:ext cx="3657600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Заливают сиропом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0489" name="AutoShape 6"/>
          <p:cNvSpPr>
            <a:spLocks noChangeArrowheads="1"/>
          </p:cNvSpPr>
          <p:nvPr/>
        </p:nvSpPr>
        <p:spPr bwMode="auto">
          <a:xfrm>
            <a:off x="5148263" y="3933825"/>
            <a:ext cx="3657600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Раскладывают в креманки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0490" name="AutoShape 5"/>
          <p:cNvSpPr>
            <a:spLocks noChangeArrowheads="1"/>
          </p:cNvSpPr>
          <p:nvPr/>
        </p:nvSpPr>
        <p:spPr bwMode="auto">
          <a:xfrm>
            <a:off x="5148263" y="2852738"/>
            <a:ext cx="36576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Полностью оттаивают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148263" y="1700213"/>
            <a:ext cx="3657600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B7FFB7"/>
              </a:gs>
              <a:gs pos="50000">
                <a:srgbClr val="FFFF9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Оттаивают 10 – 15 минут, промывают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635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0493" name="Rectangle 20"/>
          <p:cNvSpPr>
            <a:spLocks noChangeArrowheads="1"/>
          </p:cNvSpPr>
          <p:nvPr/>
        </p:nvSpPr>
        <p:spPr bwMode="auto">
          <a:xfrm>
            <a:off x="611188" y="5445125"/>
            <a:ext cx="3455987" cy="11525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CC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 sz="1800">
                <a:solidFill>
                  <a:srgbClr val="FFFFFF"/>
                </a:solidFill>
                <a:ea typeface="Batang" pitchFamily="18" charset="-127"/>
              </a:rPr>
              <a:t>В сироп добавляют вино, лимонный сок или лимонную кислоту и пряности.</a:t>
            </a:r>
            <a:r>
              <a:rPr lang="ru-RU" sz="1800">
                <a:solidFill>
                  <a:srgbClr val="FFFFFF"/>
                </a:solidFill>
                <a:ea typeface="Batang" pitchFamily="18" charset="-127"/>
              </a:rPr>
              <a:t> </a:t>
            </a:r>
            <a:endParaRPr lang="ru-RU" altLang="ko-KR" sz="1800">
              <a:solidFill>
                <a:srgbClr val="FFFFFF"/>
              </a:solidFill>
              <a:ea typeface="Batang" pitchFamily="18" charset="-127"/>
            </a:endParaRPr>
          </a:p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0494" name="AutoShape 21"/>
          <p:cNvSpPr>
            <a:spLocks noChangeArrowheads="1"/>
          </p:cNvSpPr>
          <p:nvPr/>
        </p:nvSpPr>
        <p:spPr bwMode="auto">
          <a:xfrm rot="5400000">
            <a:off x="1880394" y="4680744"/>
            <a:ext cx="584200" cy="8175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6600"/>
              </a:gs>
              <a:gs pos="50000">
                <a:srgbClr val="FF6363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5" name="Picture 22" descr="фрукты замороже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708275"/>
            <a:ext cx="2663825" cy="19986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446338" cy="658813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Кисели.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21507" name="Oval 18"/>
          <p:cNvSpPr>
            <a:spLocks noChangeArrowheads="1"/>
          </p:cNvSpPr>
          <p:nvPr/>
        </p:nvSpPr>
        <p:spPr bwMode="gray">
          <a:xfrm>
            <a:off x="2484438" y="1196975"/>
            <a:ext cx="2835275" cy="914400"/>
          </a:xfrm>
          <a:prstGeom prst="ellipse">
            <a:avLst/>
          </a:prstGeom>
          <a:gradFill rotWithShape="1">
            <a:gsLst>
              <a:gs pos="0">
                <a:srgbClr val="B55B09"/>
              </a:gs>
              <a:gs pos="100000">
                <a:srgbClr val="E5730B">
                  <a:alpha val="48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21508" name="Oval 19"/>
          <p:cNvSpPr>
            <a:spLocks noChangeArrowheads="1"/>
          </p:cNvSpPr>
          <p:nvPr/>
        </p:nvSpPr>
        <p:spPr bwMode="gray">
          <a:xfrm>
            <a:off x="2555875" y="1268413"/>
            <a:ext cx="2628900" cy="914400"/>
          </a:xfrm>
          <a:prstGeom prst="ellipse">
            <a:avLst/>
          </a:prstGeom>
          <a:gradFill rotWithShape="1">
            <a:gsLst>
              <a:gs pos="0">
                <a:srgbClr val="FCD7B6">
                  <a:alpha val="48000"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gray">
          <a:xfrm>
            <a:off x="2627313" y="1341438"/>
            <a:ext cx="2400300" cy="800100"/>
          </a:xfrm>
          <a:prstGeom prst="ellipse">
            <a:avLst/>
          </a:prstGeom>
          <a:gradFill rotWithShape="1">
            <a:gsLst>
              <a:gs pos="0">
                <a:srgbClr val="FCD5B2"/>
              </a:gs>
              <a:gs pos="50000">
                <a:srgbClr val="FEF1E6">
                  <a:alpha val="48000"/>
                </a:srgbClr>
              </a:gs>
              <a:gs pos="100000">
                <a:srgbClr val="FCD5B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vert="eaVert" anchor="ctr"/>
          <a:lstStyle/>
          <a:p>
            <a:pPr>
              <a:defRPr/>
            </a:pPr>
            <a:endParaRPr lang="ru-RU"/>
          </a:p>
        </p:txBody>
      </p:sp>
      <p:sp>
        <p:nvSpPr>
          <p:cNvPr id="21512" name="Oval 15"/>
          <p:cNvSpPr>
            <a:spLocks noChangeArrowheads="1"/>
          </p:cNvSpPr>
          <p:nvPr/>
        </p:nvSpPr>
        <p:spPr bwMode="gray">
          <a:xfrm>
            <a:off x="2700338" y="1341438"/>
            <a:ext cx="2514600" cy="685800"/>
          </a:xfrm>
          <a:prstGeom prst="ellipse">
            <a:avLst/>
          </a:prstGeom>
          <a:gradFill rotWithShape="1">
            <a:gsLst>
              <a:gs pos="0">
                <a:srgbClr val="FEF1E6"/>
              </a:gs>
              <a:gs pos="100000">
                <a:srgbClr val="FFFF99">
                  <a:alpha val="48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FF0000"/>
                </a:solidFill>
                <a:cs typeface="Times New Roman" pitchFamily="18" charset="0"/>
              </a:rPr>
              <a:t>КИСЕЛИ</a:t>
            </a:r>
            <a:endParaRPr kumimoji="0" lang="ru-RU" sz="1800" b="0"/>
          </a:p>
        </p:txBody>
      </p:sp>
      <p:sp>
        <p:nvSpPr>
          <p:cNvPr id="21513" name="AutoShape 20"/>
          <p:cNvSpPr>
            <a:spLocks noChangeArrowheads="1"/>
          </p:cNvSpPr>
          <p:nvPr/>
        </p:nvSpPr>
        <p:spPr bwMode="gray">
          <a:xfrm>
            <a:off x="6804025" y="836613"/>
            <a:ext cx="1981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50000">
                <a:srgbClr val="FCD7B6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400">
                <a:solidFill>
                  <a:srgbClr val="000080"/>
                </a:solidFill>
                <a:cs typeface="Times New Roman" pitchFamily="18" charset="0"/>
              </a:rPr>
              <a:t>ПЛОДЫ И ЯГОДЫ</a:t>
            </a:r>
            <a:endParaRPr kumimoji="0" lang="ru-RU" sz="1800" b="0"/>
          </a:p>
        </p:txBody>
      </p:sp>
      <p:sp>
        <p:nvSpPr>
          <p:cNvPr id="21514" name="AutoShape 17"/>
          <p:cNvSpPr>
            <a:spLocks noChangeArrowheads="1"/>
          </p:cNvSpPr>
          <p:nvPr/>
        </p:nvSpPr>
        <p:spPr bwMode="gray">
          <a:xfrm>
            <a:off x="6804025" y="1989138"/>
            <a:ext cx="1981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50000">
                <a:srgbClr val="FCD7B6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400">
                <a:solidFill>
                  <a:srgbClr val="000080"/>
                </a:solidFill>
                <a:cs typeface="Times New Roman" pitchFamily="18" charset="0"/>
              </a:rPr>
              <a:t>СОКИ, СИРОПЫ</a:t>
            </a:r>
            <a:endParaRPr kumimoji="0" lang="ru-RU" sz="1800" b="0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gray">
          <a:xfrm>
            <a:off x="3419475" y="3068638"/>
            <a:ext cx="1981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50000">
                <a:srgbClr val="FCD7B6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400">
                <a:solidFill>
                  <a:srgbClr val="000080"/>
                </a:solidFill>
                <a:cs typeface="Times New Roman" pitchFamily="18" charset="0"/>
              </a:rPr>
              <a:t>ЯГОДНЫЕ ЭКСТРАКТЫ</a:t>
            </a:r>
            <a:endParaRPr kumimoji="0" lang="ru-RU" sz="1800" b="0"/>
          </a:p>
        </p:txBody>
      </p:sp>
      <p:sp>
        <p:nvSpPr>
          <p:cNvPr id="21516" name="AutoShape 13"/>
          <p:cNvSpPr>
            <a:spLocks noChangeArrowheads="1"/>
          </p:cNvSpPr>
          <p:nvPr/>
        </p:nvSpPr>
        <p:spPr bwMode="gray">
          <a:xfrm>
            <a:off x="395288" y="1844675"/>
            <a:ext cx="1981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50000">
                <a:srgbClr val="FCD7B6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400">
                <a:solidFill>
                  <a:srgbClr val="000080"/>
                </a:solidFill>
                <a:cs typeface="Times New Roman" pitchFamily="18" charset="0"/>
              </a:rPr>
              <a:t>МОЛОКО</a:t>
            </a:r>
            <a:endParaRPr kumimoji="0" lang="ru-RU" sz="1800" b="0"/>
          </a:p>
        </p:txBody>
      </p:sp>
      <p:sp>
        <p:nvSpPr>
          <p:cNvPr id="21517" name="Freeform 12"/>
          <p:cNvSpPr>
            <a:spLocks/>
          </p:cNvSpPr>
          <p:nvPr/>
        </p:nvSpPr>
        <p:spPr bwMode="gray">
          <a:xfrm rot="1821006">
            <a:off x="2700338" y="2133600"/>
            <a:ext cx="457200" cy="669925"/>
          </a:xfrm>
          <a:custGeom>
            <a:avLst/>
            <a:gdLst>
              <a:gd name="T0" fmla="*/ 457200 w 580"/>
              <a:gd name="T1" fmla="*/ 0 h 798"/>
              <a:gd name="T2" fmla="*/ 455623 w 580"/>
              <a:gd name="T3" fmla="*/ 75555 h 798"/>
              <a:gd name="T4" fmla="*/ 447741 w 580"/>
              <a:gd name="T5" fmla="*/ 146074 h 798"/>
              <a:gd name="T6" fmla="*/ 435128 w 580"/>
              <a:gd name="T7" fmla="*/ 211555 h 798"/>
              <a:gd name="T8" fmla="*/ 414633 w 580"/>
              <a:gd name="T9" fmla="*/ 272000 h 798"/>
              <a:gd name="T10" fmla="*/ 389408 w 580"/>
              <a:gd name="T11" fmla="*/ 327407 h 798"/>
              <a:gd name="T12" fmla="*/ 356301 w 580"/>
              <a:gd name="T13" fmla="*/ 377777 h 798"/>
              <a:gd name="T14" fmla="*/ 316887 w 580"/>
              <a:gd name="T15" fmla="*/ 426469 h 798"/>
              <a:gd name="T16" fmla="*/ 269590 w 580"/>
              <a:gd name="T17" fmla="*/ 470123 h 798"/>
              <a:gd name="T18" fmla="*/ 212834 w 580"/>
              <a:gd name="T19" fmla="*/ 512098 h 798"/>
              <a:gd name="T20" fmla="*/ 148196 w 580"/>
              <a:gd name="T21" fmla="*/ 550715 h 798"/>
              <a:gd name="T22" fmla="*/ 148196 w 580"/>
              <a:gd name="T23" fmla="*/ 669925 h 798"/>
              <a:gd name="T24" fmla="*/ 0 w 580"/>
              <a:gd name="T25" fmla="*/ 431506 h 798"/>
              <a:gd name="T26" fmla="*/ 148196 w 580"/>
              <a:gd name="T27" fmla="*/ 193086 h 798"/>
              <a:gd name="T28" fmla="*/ 148196 w 580"/>
              <a:gd name="T29" fmla="*/ 312296 h 798"/>
              <a:gd name="T30" fmla="*/ 176574 w 580"/>
              <a:gd name="T31" fmla="*/ 308938 h 798"/>
              <a:gd name="T32" fmla="*/ 208105 w 580"/>
              <a:gd name="T33" fmla="*/ 298864 h 798"/>
              <a:gd name="T34" fmla="*/ 241212 w 580"/>
              <a:gd name="T35" fmla="*/ 282074 h 798"/>
              <a:gd name="T36" fmla="*/ 274320 w 580"/>
              <a:gd name="T37" fmla="*/ 260247 h 798"/>
              <a:gd name="T38" fmla="*/ 309004 w 580"/>
              <a:gd name="T39" fmla="*/ 235061 h 798"/>
              <a:gd name="T40" fmla="*/ 340535 w 580"/>
              <a:gd name="T41" fmla="*/ 206518 h 798"/>
              <a:gd name="T42" fmla="*/ 372066 w 580"/>
              <a:gd name="T43" fmla="*/ 174617 h 798"/>
              <a:gd name="T44" fmla="*/ 398868 w 580"/>
              <a:gd name="T45" fmla="*/ 139358 h 798"/>
              <a:gd name="T46" fmla="*/ 422516 w 580"/>
              <a:gd name="T47" fmla="*/ 104099 h 798"/>
              <a:gd name="T48" fmla="*/ 439858 w 580"/>
              <a:gd name="T49" fmla="*/ 68839 h 798"/>
              <a:gd name="T50" fmla="*/ 452470 w 580"/>
              <a:gd name="T51" fmla="*/ 33580 h 798"/>
              <a:gd name="T52" fmla="*/ 455623 w 580"/>
              <a:gd name="T53" fmla="*/ 0 h 798"/>
              <a:gd name="T54" fmla="*/ 457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Freeform 21"/>
          <p:cNvSpPr>
            <a:spLocks/>
          </p:cNvSpPr>
          <p:nvPr/>
        </p:nvSpPr>
        <p:spPr bwMode="gray">
          <a:xfrm rot="18688130" flipH="1">
            <a:off x="6022976" y="1114425"/>
            <a:ext cx="419100" cy="441325"/>
          </a:xfrm>
          <a:custGeom>
            <a:avLst/>
            <a:gdLst>
              <a:gd name="T0" fmla="*/ 419100 w 580"/>
              <a:gd name="T1" fmla="*/ 0 h 798"/>
              <a:gd name="T2" fmla="*/ 417655 w 580"/>
              <a:gd name="T3" fmla="*/ 49773 h 798"/>
              <a:gd name="T4" fmla="*/ 410429 w 580"/>
              <a:gd name="T5" fmla="*/ 96229 h 798"/>
              <a:gd name="T6" fmla="*/ 398868 w 580"/>
              <a:gd name="T7" fmla="*/ 139366 h 798"/>
              <a:gd name="T8" fmla="*/ 380080 w 580"/>
              <a:gd name="T9" fmla="*/ 179185 h 798"/>
              <a:gd name="T10" fmla="*/ 356958 w 580"/>
              <a:gd name="T11" fmla="*/ 215685 h 798"/>
              <a:gd name="T12" fmla="*/ 326609 w 580"/>
              <a:gd name="T13" fmla="*/ 248867 h 798"/>
              <a:gd name="T14" fmla="*/ 290480 w 580"/>
              <a:gd name="T15" fmla="*/ 280944 h 798"/>
              <a:gd name="T16" fmla="*/ 247124 w 580"/>
              <a:gd name="T17" fmla="*/ 309702 h 798"/>
              <a:gd name="T18" fmla="*/ 195098 w 580"/>
              <a:gd name="T19" fmla="*/ 337354 h 798"/>
              <a:gd name="T20" fmla="*/ 135846 w 580"/>
              <a:gd name="T21" fmla="*/ 362793 h 798"/>
              <a:gd name="T22" fmla="*/ 135846 w 580"/>
              <a:gd name="T23" fmla="*/ 441325 h 798"/>
              <a:gd name="T24" fmla="*/ 0 w 580"/>
              <a:gd name="T25" fmla="*/ 284262 h 798"/>
              <a:gd name="T26" fmla="*/ 135846 w 580"/>
              <a:gd name="T27" fmla="*/ 127199 h 798"/>
              <a:gd name="T28" fmla="*/ 135846 w 580"/>
              <a:gd name="T29" fmla="*/ 205730 h 798"/>
              <a:gd name="T30" fmla="*/ 161859 w 580"/>
              <a:gd name="T31" fmla="*/ 203518 h 798"/>
              <a:gd name="T32" fmla="*/ 190763 w 580"/>
              <a:gd name="T33" fmla="*/ 196882 h 798"/>
              <a:gd name="T34" fmla="*/ 221111 w 580"/>
              <a:gd name="T35" fmla="*/ 185821 h 798"/>
              <a:gd name="T36" fmla="*/ 251460 w 580"/>
              <a:gd name="T37" fmla="*/ 171442 h 798"/>
              <a:gd name="T38" fmla="*/ 283254 w 580"/>
              <a:gd name="T39" fmla="*/ 154851 h 798"/>
              <a:gd name="T40" fmla="*/ 312157 w 580"/>
              <a:gd name="T41" fmla="*/ 136048 h 798"/>
              <a:gd name="T42" fmla="*/ 341061 w 580"/>
              <a:gd name="T43" fmla="*/ 115032 h 798"/>
              <a:gd name="T44" fmla="*/ 365629 w 580"/>
              <a:gd name="T45" fmla="*/ 91804 h 798"/>
              <a:gd name="T46" fmla="*/ 387306 w 580"/>
              <a:gd name="T47" fmla="*/ 68577 h 798"/>
              <a:gd name="T48" fmla="*/ 403203 w 580"/>
              <a:gd name="T49" fmla="*/ 45349 h 798"/>
              <a:gd name="T50" fmla="*/ 414764 w 580"/>
              <a:gd name="T51" fmla="*/ 22122 h 798"/>
              <a:gd name="T52" fmla="*/ 417655 w 580"/>
              <a:gd name="T53" fmla="*/ 0 h 798"/>
              <a:gd name="T54" fmla="*/ 4191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Freeform 11"/>
          <p:cNvSpPr>
            <a:spLocks/>
          </p:cNvSpPr>
          <p:nvPr/>
        </p:nvSpPr>
        <p:spPr bwMode="gray">
          <a:xfrm rot="21480709" flipH="1">
            <a:off x="5435600" y="1989138"/>
            <a:ext cx="495300" cy="669925"/>
          </a:xfrm>
          <a:custGeom>
            <a:avLst/>
            <a:gdLst>
              <a:gd name="T0" fmla="*/ 495300 w 580"/>
              <a:gd name="T1" fmla="*/ 0 h 798"/>
              <a:gd name="T2" fmla="*/ 493592 w 580"/>
              <a:gd name="T3" fmla="*/ 75555 h 798"/>
              <a:gd name="T4" fmla="*/ 485052 w 580"/>
              <a:gd name="T5" fmla="*/ 146074 h 798"/>
              <a:gd name="T6" fmla="*/ 471389 w 580"/>
              <a:gd name="T7" fmla="*/ 211555 h 798"/>
              <a:gd name="T8" fmla="*/ 449186 w 580"/>
              <a:gd name="T9" fmla="*/ 272000 h 798"/>
              <a:gd name="T10" fmla="*/ 421859 w 580"/>
              <a:gd name="T11" fmla="*/ 327407 h 798"/>
              <a:gd name="T12" fmla="*/ 385992 w 580"/>
              <a:gd name="T13" fmla="*/ 377777 h 798"/>
              <a:gd name="T14" fmla="*/ 343294 w 580"/>
              <a:gd name="T15" fmla="*/ 426469 h 798"/>
              <a:gd name="T16" fmla="*/ 292056 w 580"/>
              <a:gd name="T17" fmla="*/ 470123 h 798"/>
              <a:gd name="T18" fmla="*/ 230571 w 580"/>
              <a:gd name="T19" fmla="*/ 512098 h 798"/>
              <a:gd name="T20" fmla="*/ 160546 w 580"/>
              <a:gd name="T21" fmla="*/ 550715 h 798"/>
              <a:gd name="T22" fmla="*/ 160546 w 580"/>
              <a:gd name="T23" fmla="*/ 669925 h 798"/>
              <a:gd name="T24" fmla="*/ 0 w 580"/>
              <a:gd name="T25" fmla="*/ 431506 h 798"/>
              <a:gd name="T26" fmla="*/ 160546 w 580"/>
              <a:gd name="T27" fmla="*/ 193086 h 798"/>
              <a:gd name="T28" fmla="*/ 160546 w 580"/>
              <a:gd name="T29" fmla="*/ 312296 h 798"/>
              <a:gd name="T30" fmla="*/ 191288 w 580"/>
              <a:gd name="T31" fmla="*/ 308938 h 798"/>
              <a:gd name="T32" fmla="*/ 225447 w 580"/>
              <a:gd name="T33" fmla="*/ 298864 h 798"/>
              <a:gd name="T34" fmla="*/ 261313 w 580"/>
              <a:gd name="T35" fmla="*/ 282074 h 798"/>
              <a:gd name="T36" fmla="*/ 297180 w 580"/>
              <a:gd name="T37" fmla="*/ 260247 h 798"/>
              <a:gd name="T38" fmla="*/ 334754 w 580"/>
              <a:gd name="T39" fmla="*/ 235061 h 798"/>
              <a:gd name="T40" fmla="*/ 368913 w 580"/>
              <a:gd name="T41" fmla="*/ 206518 h 798"/>
              <a:gd name="T42" fmla="*/ 403072 w 580"/>
              <a:gd name="T43" fmla="*/ 174617 h 798"/>
              <a:gd name="T44" fmla="*/ 432107 w 580"/>
              <a:gd name="T45" fmla="*/ 139358 h 798"/>
              <a:gd name="T46" fmla="*/ 457726 w 580"/>
              <a:gd name="T47" fmla="*/ 104099 h 798"/>
              <a:gd name="T48" fmla="*/ 476513 w 580"/>
              <a:gd name="T49" fmla="*/ 68839 h 798"/>
              <a:gd name="T50" fmla="*/ 490176 w 580"/>
              <a:gd name="T51" fmla="*/ 33580 h 798"/>
              <a:gd name="T52" fmla="*/ 493592 w 580"/>
              <a:gd name="T53" fmla="*/ 0 h 798"/>
              <a:gd name="T54" fmla="*/ 4953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Freeform 10"/>
          <p:cNvSpPr>
            <a:spLocks/>
          </p:cNvSpPr>
          <p:nvPr/>
        </p:nvSpPr>
        <p:spPr bwMode="gray">
          <a:xfrm rot="1821006" flipH="1">
            <a:off x="4067175" y="2420938"/>
            <a:ext cx="419100" cy="441325"/>
          </a:xfrm>
          <a:custGeom>
            <a:avLst/>
            <a:gdLst>
              <a:gd name="T0" fmla="*/ 419100 w 580"/>
              <a:gd name="T1" fmla="*/ 0 h 798"/>
              <a:gd name="T2" fmla="*/ 417655 w 580"/>
              <a:gd name="T3" fmla="*/ 49773 h 798"/>
              <a:gd name="T4" fmla="*/ 410429 w 580"/>
              <a:gd name="T5" fmla="*/ 96229 h 798"/>
              <a:gd name="T6" fmla="*/ 398868 w 580"/>
              <a:gd name="T7" fmla="*/ 139366 h 798"/>
              <a:gd name="T8" fmla="*/ 380080 w 580"/>
              <a:gd name="T9" fmla="*/ 179185 h 798"/>
              <a:gd name="T10" fmla="*/ 356958 w 580"/>
              <a:gd name="T11" fmla="*/ 215685 h 798"/>
              <a:gd name="T12" fmla="*/ 326609 w 580"/>
              <a:gd name="T13" fmla="*/ 248867 h 798"/>
              <a:gd name="T14" fmla="*/ 290480 w 580"/>
              <a:gd name="T15" fmla="*/ 280944 h 798"/>
              <a:gd name="T16" fmla="*/ 247124 w 580"/>
              <a:gd name="T17" fmla="*/ 309702 h 798"/>
              <a:gd name="T18" fmla="*/ 195098 w 580"/>
              <a:gd name="T19" fmla="*/ 337354 h 798"/>
              <a:gd name="T20" fmla="*/ 135846 w 580"/>
              <a:gd name="T21" fmla="*/ 362793 h 798"/>
              <a:gd name="T22" fmla="*/ 135846 w 580"/>
              <a:gd name="T23" fmla="*/ 441325 h 798"/>
              <a:gd name="T24" fmla="*/ 0 w 580"/>
              <a:gd name="T25" fmla="*/ 284262 h 798"/>
              <a:gd name="T26" fmla="*/ 135846 w 580"/>
              <a:gd name="T27" fmla="*/ 127199 h 798"/>
              <a:gd name="T28" fmla="*/ 135846 w 580"/>
              <a:gd name="T29" fmla="*/ 205730 h 798"/>
              <a:gd name="T30" fmla="*/ 161859 w 580"/>
              <a:gd name="T31" fmla="*/ 203518 h 798"/>
              <a:gd name="T32" fmla="*/ 190763 w 580"/>
              <a:gd name="T33" fmla="*/ 196882 h 798"/>
              <a:gd name="T34" fmla="*/ 221111 w 580"/>
              <a:gd name="T35" fmla="*/ 185821 h 798"/>
              <a:gd name="T36" fmla="*/ 251460 w 580"/>
              <a:gd name="T37" fmla="*/ 171442 h 798"/>
              <a:gd name="T38" fmla="*/ 283254 w 580"/>
              <a:gd name="T39" fmla="*/ 154851 h 798"/>
              <a:gd name="T40" fmla="*/ 312157 w 580"/>
              <a:gd name="T41" fmla="*/ 136048 h 798"/>
              <a:gd name="T42" fmla="*/ 341061 w 580"/>
              <a:gd name="T43" fmla="*/ 115032 h 798"/>
              <a:gd name="T44" fmla="*/ 365629 w 580"/>
              <a:gd name="T45" fmla="*/ 91804 h 798"/>
              <a:gd name="T46" fmla="*/ 387306 w 580"/>
              <a:gd name="T47" fmla="*/ 68577 h 798"/>
              <a:gd name="T48" fmla="*/ 403203 w 580"/>
              <a:gd name="T49" fmla="*/ 45349 h 798"/>
              <a:gd name="T50" fmla="*/ 414764 w 580"/>
              <a:gd name="T51" fmla="*/ 22122 h 798"/>
              <a:gd name="T52" fmla="*/ 417655 w 580"/>
              <a:gd name="T53" fmla="*/ 0 h 798"/>
              <a:gd name="T54" fmla="*/ 4191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8"/>
          <p:cNvSpPr>
            <a:spLocks noChangeArrowheads="1"/>
          </p:cNvSpPr>
          <p:nvPr/>
        </p:nvSpPr>
        <p:spPr bwMode="auto">
          <a:xfrm>
            <a:off x="395288" y="4076700"/>
            <a:ext cx="7705725" cy="800100"/>
          </a:xfrm>
          <a:prstGeom prst="rightArrow">
            <a:avLst>
              <a:gd name="adj1" fmla="val 50000"/>
              <a:gd name="adj2" fmla="val 240774"/>
            </a:avLst>
          </a:prstGeom>
          <a:gradFill rotWithShape="1">
            <a:gsLst>
              <a:gs pos="0">
                <a:srgbClr val="B7FFB7"/>
              </a:gs>
              <a:gs pos="50000">
                <a:srgbClr val="D9FFD9"/>
              </a:gs>
              <a:gs pos="100000">
                <a:srgbClr val="B7FFB7"/>
              </a:gs>
            </a:gsLst>
            <a:lin ang="0" scaled="1"/>
          </a:gra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altLang="ko-KR" sz="1800">
                <a:solidFill>
                  <a:srgbClr val="000080"/>
                </a:solidFill>
                <a:ea typeface="Batang" pitchFamily="18" charset="-127"/>
              </a:rPr>
              <a:t>Для фруктово-ягодных киселей - картофельный крахмал</a:t>
            </a:r>
            <a:endParaRPr kumimoji="0" lang="ru-RU" altLang="ko-KR" sz="1800" b="0"/>
          </a:p>
        </p:txBody>
      </p:sp>
      <p:sp>
        <p:nvSpPr>
          <p:cNvPr id="21522" name="AutoShape 9"/>
          <p:cNvSpPr>
            <a:spLocks noChangeArrowheads="1"/>
          </p:cNvSpPr>
          <p:nvPr/>
        </p:nvSpPr>
        <p:spPr bwMode="auto">
          <a:xfrm>
            <a:off x="8172450" y="3573463"/>
            <a:ext cx="800100" cy="1143000"/>
          </a:xfrm>
          <a:custGeom>
            <a:avLst/>
            <a:gdLst>
              <a:gd name="T0" fmla="*/ 25932426 w 21600"/>
              <a:gd name="T1" fmla="*/ 30241875 h 21600"/>
              <a:gd name="T2" fmla="*/ 14818519 w 21600"/>
              <a:gd name="T3" fmla="*/ 60483750 h 21600"/>
              <a:gd name="T4" fmla="*/ 3704648 w 21600"/>
              <a:gd name="T5" fmla="*/ 30241875 h 21600"/>
              <a:gd name="T6" fmla="*/ 14818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AutoShape 6"/>
          <p:cNvSpPr>
            <a:spLocks noChangeArrowheads="1"/>
          </p:cNvSpPr>
          <p:nvPr/>
        </p:nvSpPr>
        <p:spPr bwMode="auto">
          <a:xfrm>
            <a:off x="395288" y="5229225"/>
            <a:ext cx="7705725" cy="800100"/>
          </a:xfrm>
          <a:prstGeom prst="rightArrow">
            <a:avLst>
              <a:gd name="adj1" fmla="val 50000"/>
              <a:gd name="adj2" fmla="val 240774"/>
            </a:avLst>
          </a:prstGeom>
          <a:gradFill rotWithShape="1">
            <a:gsLst>
              <a:gs pos="0">
                <a:srgbClr val="DDFFDD"/>
              </a:gs>
              <a:gs pos="100000">
                <a:srgbClr val="D9FFD9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altLang="ko-KR" sz="1800">
                <a:solidFill>
                  <a:srgbClr val="000080"/>
                </a:solidFill>
                <a:ea typeface="Batang" pitchFamily="18" charset="-127"/>
              </a:rPr>
              <a:t>Для молочных киселей - кукурузный крахмал</a:t>
            </a:r>
            <a:endParaRPr kumimoji="0" lang="ru-RU" altLang="ko-KR" sz="1800" b="0"/>
          </a:p>
        </p:txBody>
      </p:sp>
      <p:sp>
        <p:nvSpPr>
          <p:cNvPr id="21524" name="AutoShape 7"/>
          <p:cNvSpPr>
            <a:spLocks noChangeArrowheads="1"/>
          </p:cNvSpPr>
          <p:nvPr/>
        </p:nvSpPr>
        <p:spPr bwMode="auto">
          <a:xfrm>
            <a:off x="8172450" y="5157788"/>
            <a:ext cx="800100" cy="1143000"/>
          </a:xfrm>
          <a:custGeom>
            <a:avLst/>
            <a:gdLst>
              <a:gd name="T0" fmla="*/ 25932426 w 21600"/>
              <a:gd name="T1" fmla="*/ 30241875 h 21600"/>
              <a:gd name="T2" fmla="*/ 14818519 w 21600"/>
              <a:gd name="T3" fmla="*/ 60483750 h 21600"/>
              <a:gd name="T4" fmla="*/ 3704648 w 21600"/>
              <a:gd name="T5" fmla="*/ 30241875 h 21600"/>
              <a:gd name="T6" fmla="*/ 14818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Rectangle 22"/>
          <p:cNvSpPr>
            <a:spLocks noChangeArrowheads="1"/>
          </p:cNvSpPr>
          <p:nvPr/>
        </p:nvSpPr>
        <p:spPr bwMode="auto">
          <a:xfrm>
            <a:off x="171450" y="180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6" name="Rectangle 29"/>
          <p:cNvSpPr>
            <a:spLocks noChangeArrowheads="1"/>
          </p:cNvSpPr>
          <p:nvPr/>
        </p:nvSpPr>
        <p:spPr bwMode="auto">
          <a:xfrm>
            <a:off x="171450" y="259556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1527" name="Rectangle 30"/>
          <p:cNvSpPr>
            <a:spLocks noChangeArrowheads="1"/>
          </p:cNvSpPr>
          <p:nvPr/>
        </p:nvSpPr>
        <p:spPr bwMode="auto">
          <a:xfrm>
            <a:off x="171450" y="3405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1528" name="Rectangle 32"/>
          <p:cNvSpPr>
            <a:spLocks noChangeArrowheads="1"/>
          </p:cNvSpPr>
          <p:nvPr/>
        </p:nvSpPr>
        <p:spPr bwMode="auto">
          <a:xfrm>
            <a:off x="171450" y="3405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21529" name="Picture 38" descr="кисель молочный"/>
          <p:cNvPicPr>
            <a:picLocks noChangeAspect="1" noChangeArrowheads="1"/>
          </p:cNvPicPr>
          <p:nvPr/>
        </p:nvPicPr>
        <p:blipFill>
          <a:blip r:embed="rId2"/>
          <a:srcRect l="14304" r="14241"/>
          <a:stretch>
            <a:fillRect/>
          </a:stretch>
        </p:blipFill>
        <p:spPr bwMode="auto">
          <a:xfrm>
            <a:off x="323850" y="2708275"/>
            <a:ext cx="18002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39" descr="кисель из фрук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81300"/>
            <a:ext cx="15128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33"/>
                </a:solidFill>
              </a:rPr>
              <a:t>должен знать</a:t>
            </a:r>
            <a:r>
              <a:rPr lang="ru-RU" sz="2800" smtClean="0">
                <a:solidFill>
                  <a:srgbClr val="990033"/>
                </a:solidFill>
              </a:rPr>
              <a:t>: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технологический процесс приготовления и отпуска сладких блюд и горячих напитков.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-принципы работы и правила эксплуатации машин, используемых для первичной обработки продуктов.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-содержание различных видов сырья и их соотношение при приготовлении сладких блюд и напитков.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-органолептические методы оценки качества сырья, признаки недоброкачественности, взаимозаменяемость видов сырья.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-первичную обработку основного и вспомогательного сырья.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-особенности приготовления сладких блюд и напитков.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-технологическую последовательность закладки сырья при приготовлении сладких блюд и напитков.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-правила техники безопасности</a:t>
            </a:r>
            <a:r>
              <a:rPr lang="ru-RU" sz="2400" smtClean="0"/>
              <a:t> </a:t>
            </a:r>
            <a:endParaRPr lang="ru-RU" sz="2400" b="1" smtClean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92138" y="639763"/>
            <a:ext cx="485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ПО ОКОНЧАНИИ ОБУЧЕНИЯ УЧАЩИЙСЯ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ko-KR" b="1" smtClean="0">
                <a:solidFill>
                  <a:srgbClr val="FF0000"/>
                </a:solidFill>
              </a:rPr>
              <a:t>Классификация киселей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2531" name="Picture 12" descr="кисель из облепихи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250825" y="1773238"/>
            <a:ext cx="3121025" cy="34559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2532" name="AutoShape 14"/>
          <p:cNvSpPr>
            <a:spLocks noChangeArrowheads="1"/>
          </p:cNvSpPr>
          <p:nvPr/>
        </p:nvSpPr>
        <p:spPr bwMode="gray">
          <a:xfrm>
            <a:off x="3924300" y="2205038"/>
            <a:ext cx="2622550" cy="342900"/>
          </a:xfrm>
          <a:prstGeom prst="chevron">
            <a:avLst>
              <a:gd name="adj" fmla="val 132957"/>
            </a:avLst>
          </a:prstGeom>
          <a:gradFill rotWithShape="1">
            <a:gsLst>
              <a:gs pos="0">
                <a:srgbClr val="9BC9E9"/>
              </a:gs>
              <a:gs pos="50000">
                <a:srgbClr val="81FFFF"/>
              </a:gs>
              <a:gs pos="100000">
                <a:srgbClr val="9BC9E9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ГУСТЫЕ</a:t>
            </a:r>
            <a:endParaRPr kumimoji="0" lang="ru-RU" sz="1800" b="0"/>
          </a:p>
        </p:txBody>
      </p:sp>
      <p:sp>
        <p:nvSpPr>
          <p:cNvPr id="22533" name="AutoShape 11"/>
          <p:cNvSpPr>
            <a:spLocks noChangeArrowheads="1"/>
          </p:cNvSpPr>
          <p:nvPr/>
        </p:nvSpPr>
        <p:spPr bwMode="gray">
          <a:xfrm>
            <a:off x="3924300" y="3860800"/>
            <a:ext cx="2579688" cy="342900"/>
          </a:xfrm>
          <a:prstGeom prst="chevron">
            <a:avLst>
              <a:gd name="adj" fmla="val 130784"/>
            </a:avLst>
          </a:prstGeom>
          <a:gradFill rotWithShape="1">
            <a:gsLst>
              <a:gs pos="0">
                <a:srgbClr val="9BC9E9"/>
              </a:gs>
              <a:gs pos="50000">
                <a:srgbClr val="81FFFF"/>
              </a:gs>
              <a:gs pos="100000">
                <a:srgbClr val="9BC9E9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       СРЕДНЕЙ ГУСТОТЫ</a:t>
            </a:r>
            <a:endParaRPr kumimoji="0" lang="ru-RU" sz="1800" b="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gray">
          <a:xfrm>
            <a:off x="2555875" y="5516563"/>
            <a:ext cx="2579688" cy="342900"/>
          </a:xfrm>
          <a:prstGeom prst="chevron">
            <a:avLst>
              <a:gd name="adj" fmla="val 130784"/>
            </a:avLst>
          </a:prstGeom>
          <a:gradFill rotWithShape="1">
            <a:gsLst>
              <a:gs pos="0">
                <a:srgbClr val="9BC9E9"/>
              </a:gs>
              <a:gs pos="50000">
                <a:srgbClr val="81FFFF"/>
              </a:gs>
              <a:gs pos="100000">
                <a:srgbClr val="9BC9E9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ПОЛУЖИДКИЕ</a:t>
            </a:r>
            <a:endParaRPr kumimoji="0" lang="ru-RU" sz="1800" b="0"/>
          </a:p>
        </p:txBody>
      </p:sp>
      <p:sp>
        <p:nvSpPr>
          <p:cNvPr id="22535" name="Oval 15"/>
          <p:cNvSpPr>
            <a:spLocks noChangeArrowheads="1"/>
          </p:cNvSpPr>
          <p:nvPr/>
        </p:nvSpPr>
        <p:spPr bwMode="gray">
          <a:xfrm>
            <a:off x="6804025" y="1557338"/>
            <a:ext cx="1793875" cy="1655762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gray">
          <a:xfrm>
            <a:off x="6877050" y="3284538"/>
            <a:ext cx="1793875" cy="1728787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gray">
          <a:xfrm>
            <a:off x="5292725" y="4797425"/>
            <a:ext cx="2087563" cy="1773238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8" name="Oval 13"/>
          <p:cNvSpPr>
            <a:spLocks noChangeArrowheads="1"/>
          </p:cNvSpPr>
          <p:nvPr/>
        </p:nvSpPr>
        <p:spPr bwMode="gray">
          <a:xfrm>
            <a:off x="6948488" y="1773238"/>
            <a:ext cx="1655762" cy="1223962"/>
          </a:xfrm>
          <a:prstGeom prst="ellipse">
            <a:avLst/>
          </a:prstGeom>
          <a:gradFill rotWithShape="1">
            <a:gsLst>
              <a:gs pos="0">
                <a:srgbClr val="E5F2FF">
                  <a:alpha val="32001"/>
                </a:srgbClr>
              </a:gs>
              <a:gs pos="100000">
                <a:srgbClr val="B3D9FF">
                  <a:alpha val="89998"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000099"/>
                </a:solidFill>
                <a:cs typeface="Times New Roman" pitchFamily="18" charset="0"/>
              </a:rPr>
              <a:t>12-15 г.</a:t>
            </a:r>
            <a:endParaRPr kumimoji="0" lang="ru-RU" sz="1800" b="0">
              <a:solidFill>
                <a:srgbClr val="000099"/>
              </a:solidFill>
            </a:endParaRPr>
          </a:p>
          <a:p>
            <a:pPr algn="ctr" eaLnBrk="0" hangingPunct="0"/>
            <a:r>
              <a:rPr kumimoji="0" lang="ru-RU" sz="1800" b="0">
                <a:solidFill>
                  <a:srgbClr val="000099"/>
                </a:solidFill>
                <a:cs typeface="Times New Roman" pitchFamily="18" charset="0"/>
              </a:rPr>
              <a:t>крахмала</a:t>
            </a:r>
            <a:endParaRPr kumimoji="0" lang="ru-RU" sz="1800" b="0">
              <a:solidFill>
                <a:srgbClr val="000099"/>
              </a:solidFill>
            </a:endParaRPr>
          </a:p>
        </p:txBody>
      </p:sp>
      <p:sp>
        <p:nvSpPr>
          <p:cNvPr id="22539" name="Oval 8"/>
          <p:cNvSpPr>
            <a:spLocks noChangeArrowheads="1"/>
          </p:cNvSpPr>
          <p:nvPr/>
        </p:nvSpPr>
        <p:spPr bwMode="gray">
          <a:xfrm>
            <a:off x="5435600" y="4938713"/>
            <a:ext cx="1871663" cy="1257300"/>
          </a:xfrm>
          <a:prstGeom prst="ellipse">
            <a:avLst/>
          </a:prstGeom>
          <a:gradFill rotWithShape="1">
            <a:gsLst>
              <a:gs pos="0">
                <a:srgbClr val="E5F2FF">
                  <a:alpha val="32001"/>
                </a:srgbClr>
              </a:gs>
              <a:gs pos="100000">
                <a:srgbClr val="B3D9FF">
                  <a:alpha val="89998"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800">
                <a:solidFill>
                  <a:srgbClr val="000099"/>
                </a:solidFill>
                <a:cs typeface="Times New Roman" pitchFamily="18" charset="0"/>
              </a:rPr>
              <a:t>4 - 8 г.</a:t>
            </a:r>
            <a:endParaRPr kumimoji="0" lang="ru-RU" sz="1800">
              <a:solidFill>
                <a:srgbClr val="000099"/>
              </a:solidFill>
            </a:endParaRPr>
          </a:p>
          <a:p>
            <a:pPr algn="ctr" eaLnBrk="0" hangingPunct="0"/>
            <a:r>
              <a:rPr kumimoji="0" lang="ru-RU" sz="1800">
                <a:solidFill>
                  <a:srgbClr val="000099"/>
                </a:solidFill>
                <a:cs typeface="Times New Roman" pitchFamily="18" charset="0"/>
              </a:rPr>
              <a:t>крахмала</a:t>
            </a:r>
            <a:endParaRPr kumimoji="0" lang="ru-RU" sz="1800">
              <a:solidFill>
                <a:srgbClr val="000099"/>
              </a:solidFill>
            </a:endParaRPr>
          </a:p>
          <a:p>
            <a:pPr eaLnBrk="0" hangingPunct="0"/>
            <a:endParaRPr kumimoji="0" lang="ru-RU" sz="1800">
              <a:solidFill>
                <a:srgbClr val="000099"/>
              </a:solidFill>
            </a:endParaRPr>
          </a:p>
        </p:txBody>
      </p:sp>
      <p:sp>
        <p:nvSpPr>
          <p:cNvPr id="22540" name="Oval 7"/>
          <p:cNvSpPr>
            <a:spLocks noChangeArrowheads="1"/>
          </p:cNvSpPr>
          <p:nvPr/>
        </p:nvSpPr>
        <p:spPr bwMode="gray">
          <a:xfrm>
            <a:off x="7019925" y="3484563"/>
            <a:ext cx="1728788" cy="1257300"/>
          </a:xfrm>
          <a:prstGeom prst="ellipse">
            <a:avLst/>
          </a:prstGeom>
          <a:gradFill rotWithShape="1">
            <a:gsLst>
              <a:gs pos="0">
                <a:srgbClr val="E5F2FF">
                  <a:alpha val="32001"/>
                </a:srgbClr>
              </a:gs>
              <a:gs pos="100000">
                <a:srgbClr val="B3D9FF">
                  <a:alpha val="89998"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800">
                <a:solidFill>
                  <a:srgbClr val="000099"/>
                </a:solidFill>
                <a:cs typeface="Times New Roman" pitchFamily="18" charset="0"/>
              </a:rPr>
              <a:t>7 - 10 г.</a:t>
            </a:r>
            <a:endParaRPr kumimoji="0" lang="ru-RU" sz="1800">
              <a:solidFill>
                <a:srgbClr val="000099"/>
              </a:solidFill>
            </a:endParaRPr>
          </a:p>
          <a:p>
            <a:pPr algn="ctr" eaLnBrk="0" hangingPunct="0"/>
            <a:r>
              <a:rPr kumimoji="0" lang="ru-RU" sz="1800">
                <a:solidFill>
                  <a:srgbClr val="000099"/>
                </a:solidFill>
                <a:cs typeface="Times New Roman" pitchFamily="18" charset="0"/>
              </a:rPr>
              <a:t>крахмала</a:t>
            </a:r>
            <a:endParaRPr kumimoji="0" lang="ru-RU" sz="1800">
              <a:solidFill>
                <a:srgbClr val="000099"/>
              </a:solidFill>
            </a:endParaRPr>
          </a:p>
          <a:p>
            <a:pPr algn="ctr" eaLnBrk="0" hangingPunct="0"/>
            <a:endParaRPr kumimoji="0" lang="ru-RU" sz="1800">
              <a:solidFill>
                <a:srgbClr val="000099"/>
              </a:solidFill>
            </a:endParaRP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863600" y="180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863600" y="2382838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 b="0"/>
              <a:t/>
            </a:r>
            <a:br>
              <a:rPr kumimoji="0" lang="ru-RU" sz="1100" b="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2543" name="Rectangle 26"/>
          <p:cNvSpPr>
            <a:spLocks noChangeArrowheads="1"/>
          </p:cNvSpPr>
          <p:nvPr/>
        </p:nvSpPr>
        <p:spPr bwMode="auto">
          <a:xfrm>
            <a:off x="863600" y="319246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2544" name="Rectangle 28"/>
          <p:cNvSpPr>
            <a:spLocks noChangeArrowheads="1"/>
          </p:cNvSpPr>
          <p:nvPr/>
        </p:nvSpPr>
        <p:spPr bwMode="auto">
          <a:xfrm>
            <a:off x="863600" y="4002088"/>
            <a:ext cx="282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altLang="ko-KR" sz="1400" b="0">
              <a:ea typeface="Batang" pitchFamily="18" charset="-127"/>
            </a:endParaRPr>
          </a:p>
          <a:p>
            <a:pPr eaLnBrk="0" hangingPunct="0"/>
            <a:r>
              <a:rPr kumimoji="0" lang="ru-RU" altLang="ko-KR" sz="1400" b="0">
                <a:ea typeface="Batang" pitchFamily="18" charset="-127"/>
              </a:rPr>
              <a:t>. </a:t>
            </a:r>
            <a:endParaRPr kumimoji="0" lang="ru-RU" altLang="ko-KR" sz="1100" b="0"/>
          </a:p>
          <a:p>
            <a:pPr eaLnBrk="0" hangingPunct="0"/>
            <a:endParaRPr kumimoji="0" lang="ru-RU" altLang="ko-KR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051050" y="692150"/>
            <a:ext cx="6913563" cy="1295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CC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Густые кисели после введения в них крахмала проваривают на слабом огне, помешивая деревянной веселкой.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051050" y="2133600"/>
            <a:ext cx="6842125" cy="22320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CC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Готовый кисель разливают в смоченную холодной кипяченой водой и посыпанную сахарным песком фарфоровую, фаянсовую посуду или в порционные формы и охлаждают.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787900" y="4652963"/>
            <a:ext cx="4033838" cy="15843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CC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Кисели средней густоты после соединения с крахмалом не кипятят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3924300" y="4508500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FF6600"/>
              </a:gs>
              <a:gs pos="50000">
                <a:srgbClr val="FF6363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684213" y="981075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FF6600"/>
              </a:gs>
              <a:gs pos="50000">
                <a:srgbClr val="FF6363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755650" y="2565400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gradFill rotWithShape="1">
            <a:gsLst>
              <a:gs pos="0">
                <a:srgbClr val="FF6600"/>
              </a:gs>
              <a:gs pos="50000">
                <a:srgbClr val="FF6363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0" name="Picture 10" descr="абрикос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463"/>
            <a:ext cx="28940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altLang="ko-KR" sz="3600" b="1" smtClean="0">
                <a:solidFill>
                  <a:srgbClr val="FF0000"/>
                </a:solidFill>
              </a:rPr>
              <a:t>Приготовление киселей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24579" name="Picture 16" descr="Яблоко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7075" y="4233863"/>
            <a:ext cx="930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36"/>
          <p:cNvSpPr>
            <a:spLocks noChangeShapeType="1"/>
          </p:cNvSpPr>
          <p:nvPr/>
        </p:nvSpPr>
        <p:spPr bwMode="auto">
          <a:xfrm>
            <a:off x="2297113" y="2351088"/>
            <a:ext cx="436086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81" name="Line 29"/>
          <p:cNvSpPr>
            <a:spLocks noChangeShapeType="1"/>
          </p:cNvSpPr>
          <p:nvPr/>
        </p:nvSpPr>
        <p:spPr bwMode="auto">
          <a:xfrm>
            <a:off x="2314575" y="3233738"/>
            <a:ext cx="436086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82" name="Text Box 35"/>
          <p:cNvSpPr txBox="1">
            <a:spLocks noChangeArrowheads="1"/>
          </p:cNvSpPr>
          <p:nvPr/>
        </p:nvSpPr>
        <p:spPr bwMode="auto">
          <a:xfrm>
            <a:off x="2886075" y="2490788"/>
            <a:ext cx="4800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Протереть, отжать сок. Мезгу отварить</a:t>
            </a:r>
            <a:r>
              <a:rPr kumimoji="0" lang="ru-RU" sz="1800" b="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4583" name="Line 18"/>
          <p:cNvSpPr>
            <a:spLocks noChangeShapeType="1"/>
          </p:cNvSpPr>
          <p:nvPr/>
        </p:nvSpPr>
        <p:spPr bwMode="auto">
          <a:xfrm>
            <a:off x="2297113" y="3925888"/>
            <a:ext cx="436086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84" name="Text Box 30"/>
          <p:cNvSpPr txBox="1">
            <a:spLocks noChangeArrowheads="1"/>
          </p:cNvSpPr>
          <p:nvPr/>
        </p:nvSpPr>
        <p:spPr bwMode="auto">
          <a:xfrm>
            <a:off x="2886075" y="3462338"/>
            <a:ext cx="37719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Из отвара сварить сироп.</a:t>
            </a:r>
            <a:r>
              <a:rPr kumimoji="0" lang="ru-RU" sz="1800" b="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2314575" y="4168775"/>
            <a:ext cx="436086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2886075" y="4175125"/>
            <a:ext cx="3543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Ввести разведённый крахмал</a:t>
            </a:r>
            <a:endParaRPr kumimoji="0" lang="ru-RU" sz="1800">
              <a:ea typeface="Times New Roman" pitchFamily="18" charset="0"/>
              <a:cs typeface="Arial" charset="0"/>
            </a:endParaRPr>
          </a:p>
        </p:txBody>
      </p:sp>
      <p:grpSp>
        <p:nvGrpSpPr>
          <p:cNvPr id="24587" name="Group 25"/>
          <p:cNvGrpSpPr>
            <a:grpSpLocks/>
          </p:cNvGrpSpPr>
          <p:nvPr/>
        </p:nvGrpSpPr>
        <p:grpSpPr bwMode="auto">
          <a:xfrm>
            <a:off x="1971675" y="3405188"/>
            <a:ext cx="692150" cy="495300"/>
            <a:chOff x="3174" y="2656"/>
            <a:chExt cx="1549" cy="1351"/>
          </a:xfrm>
        </p:grpSpPr>
        <p:sp>
          <p:nvSpPr>
            <p:cNvPr id="24628" name="AutoShape 2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9" name="AutoShape 2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ru-RU" sz="1200" b="0">
                  <a:cs typeface="Times New Roman" pitchFamily="18" charset="0"/>
                </a:rPr>
                <a:t>33</a:t>
              </a:r>
              <a:endParaRPr kumimoji="0" lang="ru-RU" sz="1800" b="0"/>
            </a:p>
          </p:txBody>
        </p:sp>
        <p:sp>
          <p:nvSpPr>
            <p:cNvPr id="24630" name="AutoShape 26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74362"/>
                </a:gs>
                <a:gs pos="100000">
                  <a:srgbClr val="3191D3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3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24588" name="Group 31"/>
          <p:cNvGrpSpPr>
            <a:grpSpLocks/>
          </p:cNvGrpSpPr>
          <p:nvPr/>
        </p:nvGrpSpPr>
        <p:grpSpPr bwMode="auto">
          <a:xfrm>
            <a:off x="1979613" y="2492375"/>
            <a:ext cx="692150" cy="496888"/>
            <a:chOff x="1110" y="2656"/>
            <a:chExt cx="1549" cy="1351"/>
          </a:xfrm>
        </p:grpSpPr>
        <p:sp>
          <p:nvSpPr>
            <p:cNvPr id="24625" name="AutoShape 3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6" name="AutoShape 3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7" name="AutoShape 32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35555"/>
                </a:gs>
                <a:gs pos="100000">
                  <a:srgbClr val="6FB7B7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2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24589" name="Group 39"/>
          <p:cNvGrpSpPr>
            <a:grpSpLocks/>
          </p:cNvGrpSpPr>
          <p:nvPr/>
        </p:nvGrpSpPr>
        <p:grpSpPr bwMode="auto">
          <a:xfrm>
            <a:off x="1971675" y="1703388"/>
            <a:ext cx="692150" cy="496887"/>
            <a:chOff x="3174" y="2656"/>
            <a:chExt cx="1549" cy="1351"/>
          </a:xfrm>
        </p:grpSpPr>
        <p:sp>
          <p:nvSpPr>
            <p:cNvPr id="24622" name="AutoShape 4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3" name="AutoShape 4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4" name="AutoShape 4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74362"/>
                </a:gs>
                <a:gs pos="100000">
                  <a:srgbClr val="3191D3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1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24590" name="Group 19"/>
          <p:cNvGrpSpPr>
            <a:grpSpLocks/>
          </p:cNvGrpSpPr>
          <p:nvPr/>
        </p:nvGrpSpPr>
        <p:grpSpPr bwMode="auto">
          <a:xfrm>
            <a:off x="1979613" y="4149725"/>
            <a:ext cx="692150" cy="495300"/>
            <a:chOff x="1110" y="2656"/>
            <a:chExt cx="1549" cy="1351"/>
          </a:xfrm>
        </p:grpSpPr>
        <p:sp>
          <p:nvSpPr>
            <p:cNvPr id="24619" name="AutoShape 2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ru-RU" sz="1200" b="0">
                  <a:cs typeface="Times New Roman" pitchFamily="18" charset="0"/>
                </a:rPr>
                <a:t>4</a:t>
              </a:r>
              <a:endParaRPr kumimoji="0" lang="ru-RU" sz="1800" b="0"/>
            </a:p>
          </p:txBody>
        </p:sp>
        <p:sp>
          <p:nvSpPr>
            <p:cNvPr id="24620" name="AutoShape 2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21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35555"/>
                </a:gs>
                <a:gs pos="100000">
                  <a:srgbClr val="6FB7B7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4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4591" name="Text Box 38"/>
          <p:cNvSpPr txBox="1">
            <a:spLocks noChangeArrowheads="1"/>
          </p:cNvSpPr>
          <p:nvPr/>
        </p:nvSpPr>
        <p:spPr bwMode="auto">
          <a:xfrm>
            <a:off x="2884488" y="1817688"/>
            <a:ext cx="49164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Ягоды перебрать, промыть в холодной</a:t>
            </a:r>
            <a:r>
              <a:rPr kumimoji="0" lang="ru-RU" sz="1800" b="0">
                <a:solidFill>
                  <a:srgbClr val="0D1259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1800">
                <a:solidFill>
                  <a:srgbClr val="0D1259"/>
                </a:solidFill>
                <a:ea typeface="Times New Roman" pitchFamily="18" charset="0"/>
                <a:cs typeface="Arial" charset="0"/>
              </a:rPr>
              <a:t>воде.</a:t>
            </a:r>
            <a:endParaRPr kumimoji="0" lang="ru-RU" sz="1800">
              <a:ea typeface="Times New Roman" pitchFamily="18" charset="0"/>
              <a:cs typeface="Arial" charset="0"/>
            </a:endParaRPr>
          </a:p>
        </p:txBody>
      </p:sp>
      <p:grpSp>
        <p:nvGrpSpPr>
          <p:cNvPr id="24592" name="Group 12"/>
          <p:cNvGrpSpPr>
            <a:grpSpLocks/>
          </p:cNvGrpSpPr>
          <p:nvPr/>
        </p:nvGrpSpPr>
        <p:grpSpPr bwMode="auto">
          <a:xfrm>
            <a:off x="-2673350" y="4113213"/>
            <a:ext cx="692150" cy="495300"/>
            <a:chOff x="1110" y="2656"/>
            <a:chExt cx="1549" cy="1351"/>
          </a:xfrm>
        </p:grpSpPr>
        <p:sp>
          <p:nvSpPr>
            <p:cNvPr id="24616" name="AutoShape 15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ru-RU" sz="1200">
                  <a:cs typeface="Times New Roman" pitchFamily="18" charset="0"/>
                </a:rPr>
                <a:t>4</a:t>
              </a:r>
              <a:endParaRPr kumimoji="0" lang="ru-RU" sz="1800" b="0"/>
            </a:p>
          </p:txBody>
        </p:sp>
        <p:sp>
          <p:nvSpPr>
            <p:cNvPr id="24617" name="AutoShape 1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18" name="AutoShape 13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35555"/>
                </a:gs>
                <a:gs pos="100000">
                  <a:srgbClr val="6FB7B7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5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24593" name="Group 7"/>
          <p:cNvGrpSpPr>
            <a:grpSpLocks/>
          </p:cNvGrpSpPr>
          <p:nvPr/>
        </p:nvGrpSpPr>
        <p:grpSpPr bwMode="auto">
          <a:xfrm>
            <a:off x="1979613" y="4868863"/>
            <a:ext cx="692150" cy="495300"/>
            <a:chOff x="1110" y="2656"/>
            <a:chExt cx="1549" cy="1351"/>
          </a:xfrm>
        </p:grpSpPr>
        <p:sp>
          <p:nvSpPr>
            <p:cNvPr id="24613" name="AutoShape 1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ru-RU" sz="1200" b="0">
                  <a:cs typeface="Times New Roman" pitchFamily="18" charset="0"/>
                </a:rPr>
                <a:t>4</a:t>
              </a:r>
              <a:endParaRPr kumimoji="0" lang="ru-RU" sz="1800" b="0"/>
            </a:p>
          </p:txBody>
        </p:sp>
        <p:sp>
          <p:nvSpPr>
            <p:cNvPr id="24614" name="AutoShape 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15" name="AutoShape 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35555"/>
                </a:gs>
                <a:gs pos="100000">
                  <a:srgbClr val="6FB7B7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6</a:t>
              </a:r>
              <a:endParaRPr kumimoji="0" lang="ru-RU" sz="1800" b="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4594" name="Line 6"/>
          <p:cNvSpPr>
            <a:spLocks noChangeShapeType="1"/>
          </p:cNvSpPr>
          <p:nvPr/>
        </p:nvSpPr>
        <p:spPr bwMode="auto">
          <a:xfrm>
            <a:off x="2314575" y="4767263"/>
            <a:ext cx="436086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5" name="Line 4"/>
          <p:cNvSpPr>
            <a:spLocks noChangeShapeType="1"/>
          </p:cNvSpPr>
          <p:nvPr/>
        </p:nvSpPr>
        <p:spPr bwMode="auto">
          <a:xfrm>
            <a:off x="2314575" y="5545138"/>
            <a:ext cx="436086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6" name="Text Box 11"/>
          <p:cNvSpPr txBox="1">
            <a:spLocks noChangeArrowheads="1"/>
          </p:cNvSpPr>
          <p:nvPr/>
        </p:nvSpPr>
        <p:spPr bwMode="auto">
          <a:xfrm>
            <a:off x="2886075" y="4833938"/>
            <a:ext cx="3771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Помешивая довести до кипения</a:t>
            </a:r>
            <a:endParaRPr kumimoji="0" 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24597" name="Text Box 5"/>
          <p:cNvSpPr txBox="1">
            <a:spLocks noChangeArrowheads="1"/>
          </p:cNvSpPr>
          <p:nvPr/>
        </p:nvSpPr>
        <p:spPr bwMode="auto">
          <a:xfrm>
            <a:off x="2886075" y="5600700"/>
            <a:ext cx="3543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Разлить в посуду. Охладить.</a:t>
            </a:r>
            <a:endParaRPr kumimoji="0" lang="ru-RU" sz="1800">
              <a:ea typeface="Times New Roman" pitchFamily="18" charset="0"/>
              <a:cs typeface="Arial" charset="0"/>
            </a:endParaRPr>
          </a:p>
        </p:txBody>
      </p:sp>
      <p:pic>
        <p:nvPicPr>
          <p:cNvPr id="24598" name="Picture 24" descr="j0215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196975"/>
            <a:ext cx="18716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37" descr="малина ягод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852738"/>
            <a:ext cx="14303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Rectangle 46"/>
          <p:cNvSpPr>
            <a:spLocks noChangeArrowheads="1"/>
          </p:cNvSpPr>
          <p:nvPr/>
        </p:nvSpPr>
        <p:spPr bwMode="auto">
          <a:xfrm>
            <a:off x="2195513" y="148431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 b="0"/>
              <a:t/>
            </a:r>
            <a:br>
              <a:rPr kumimoji="0" lang="ru-RU" sz="1100" b="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4601" name="Rectangle 59"/>
          <p:cNvSpPr>
            <a:spLocks noChangeArrowheads="1"/>
          </p:cNvSpPr>
          <p:nvPr/>
        </p:nvSpPr>
        <p:spPr bwMode="auto">
          <a:xfrm>
            <a:off x="2200275" y="392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4602" name="Rectangle 60"/>
          <p:cNvSpPr>
            <a:spLocks noChangeArrowheads="1"/>
          </p:cNvSpPr>
          <p:nvPr/>
        </p:nvSpPr>
        <p:spPr bwMode="auto">
          <a:xfrm>
            <a:off x="2200275" y="392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4603" name="Rectangle 66"/>
          <p:cNvSpPr>
            <a:spLocks noChangeArrowheads="1"/>
          </p:cNvSpPr>
          <p:nvPr/>
        </p:nvSpPr>
        <p:spPr bwMode="auto">
          <a:xfrm>
            <a:off x="2200275" y="473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4604" name="Rectangle 72"/>
          <p:cNvSpPr>
            <a:spLocks noChangeArrowheads="1"/>
          </p:cNvSpPr>
          <p:nvPr/>
        </p:nvSpPr>
        <p:spPr bwMode="auto">
          <a:xfrm>
            <a:off x="2200275" y="554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24605" name="Picture 74" descr="Яблоко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724400"/>
            <a:ext cx="15605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06" name="Group 75"/>
          <p:cNvGrpSpPr>
            <a:grpSpLocks/>
          </p:cNvGrpSpPr>
          <p:nvPr/>
        </p:nvGrpSpPr>
        <p:grpSpPr bwMode="auto">
          <a:xfrm>
            <a:off x="1979613" y="5516563"/>
            <a:ext cx="720725" cy="576262"/>
            <a:chOff x="1110" y="2656"/>
            <a:chExt cx="1549" cy="1351"/>
          </a:xfrm>
        </p:grpSpPr>
        <p:sp>
          <p:nvSpPr>
            <p:cNvPr id="24610" name="AutoShape 7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ru-RU" sz="1200" b="0">
                  <a:cs typeface="Times New Roman" pitchFamily="18" charset="0"/>
                </a:rPr>
                <a:t>4</a:t>
              </a:r>
              <a:endParaRPr kumimoji="0" lang="ru-RU" sz="1800" b="0"/>
            </a:p>
          </p:txBody>
        </p:sp>
        <p:sp>
          <p:nvSpPr>
            <p:cNvPr id="24611" name="AutoShape 7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12" name="AutoShape 7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35555"/>
                </a:gs>
                <a:gs pos="100000">
                  <a:srgbClr val="6FB7B7"/>
                </a:gs>
              </a:gsLst>
              <a:lin ang="2700000" scaled="1"/>
            </a:gradFill>
            <a:ln w="9525">
              <a:solidFill>
                <a:srgbClr val="0D12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cs typeface="Arial" charset="0"/>
                </a:rPr>
                <a:t>7</a:t>
              </a:r>
              <a:endParaRPr kumimoji="0" lang="ru-RU" sz="1800" b="0"/>
            </a:p>
          </p:txBody>
        </p:sp>
      </p:grpSp>
      <p:pic>
        <p:nvPicPr>
          <p:cNvPr id="24607" name="Picture 79" descr="ежевик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196975"/>
            <a:ext cx="14398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80" descr="земляника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08275"/>
            <a:ext cx="14017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81" descr="груша жё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013325"/>
            <a:ext cx="15843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1798638" cy="731837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Желе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25603" name="Oval 20"/>
          <p:cNvSpPr>
            <a:spLocks noChangeArrowheads="1"/>
          </p:cNvSpPr>
          <p:nvPr/>
        </p:nvSpPr>
        <p:spPr bwMode="gray">
          <a:xfrm>
            <a:off x="6227763" y="1484313"/>
            <a:ext cx="2562225" cy="2563812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4" name="Oval 17"/>
          <p:cNvSpPr>
            <a:spLocks noChangeArrowheads="1"/>
          </p:cNvSpPr>
          <p:nvPr/>
        </p:nvSpPr>
        <p:spPr bwMode="gray">
          <a:xfrm>
            <a:off x="6300788" y="1628775"/>
            <a:ext cx="2270125" cy="2270125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5" name="Oval 13"/>
          <p:cNvSpPr>
            <a:spLocks noChangeArrowheads="1"/>
          </p:cNvSpPr>
          <p:nvPr/>
        </p:nvSpPr>
        <p:spPr bwMode="gray">
          <a:xfrm>
            <a:off x="6300788" y="1628775"/>
            <a:ext cx="2003425" cy="2006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6" name="Oval 18"/>
          <p:cNvSpPr>
            <a:spLocks noChangeArrowheads="1"/>
          </p:cNvSpPr>
          <p:nvPr/>
        </p:nvSpPr>
        <p:spPr bwMode="gray">
          <a:xfrm>
            <a:off x="6588125" y="1700213"/>
            <a:ext cx="2003425" cy="21605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6FB7B7"/>
              </a:gs>
              <a:gs pos="100000">
                <a:srgbClr val="FFFFFF"/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7" name="Oval 14"/>
          <p:cNvSpPr>
            <a:spLocks noChangeArrowheads="1"/>
          </p:cNvSpPr>
          <p:nvPr/>
        </p:nvSpPr>
        <p:spPr bwMode="gray">
          <a:xfrm>
            <a:off x="6588125" y="1773238"/>
            <a:ext cx="1739900" cy="174307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08" name="Oval 15"/>
          <p:cNvSpPr>
            <a:spLocks noChangeArrowheads="1"/>
          </p:cNvSpPr>
          <p:nvPr/>
        </p:nvSpPr>
        <p:spPr bwMode="gray">
          <a:xfrm>
            <a:off x="6588125" y="1557338"/>
            <a:ext cx="1739900" cy="1743075"/>
          </a:xfrm>
          <a:prstGeom prst="ellipse">
            <a:avLst/>
          </a:prstGeom>
          <a:gradFill rotWithShape="1">
            <a:gsLst>
              <a:gs pos="0">
                <a:srgbClr val="3C6363"/>
              </a:gs>
              <a:gs pos="50000">
                <a:srgbClr val="6FB7B7"/>
              </a:gs>
              <a:gs pos="100000">
                <a:srgbClr val="3C6363"/>
              </a:gs>
            </a:gsLst>
            <a:lin ang="18900000" scaled="1"/>
          </a:gra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2000">
                <a:solidFill>
                  <a:srgbClr val="FF0000"/>
                </a:solidFill>
                <a:cs typeface="Times New Roman" pitchFamily="18" charset="0"/>
              </a:rPr>
              <a:t> ЖЕЛЕ</a:t>
            </a:r>
            <a:endParaRPr kumimoji="0" lang="ru-RU" sz="1800" b="0"/>
          </a:p>
        </p:txBody>
      </p:sp>
      <p:sp>
        <p:nvSpPr>
          <p:cNvPr id="25609" name="AutoShape 16"/>
          <p:cNvSpPr>
            <a:spLocks noChangeArrowheads="1"/>
          </p:cNvSpPr>
          <p:nvPr/>
        </p:nvSpPr>
        <p:spPr bwMode="gray">
          <a:xfrm rot="59088" flipH="1">
            <a:off x="7380288" y="1196975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rgbClr val="0E4AA2"/>
              </a:gs>
              <a:gs pos="100000">
                <a:srgbClr val="A0B8D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gray">
          <a:xfrm rot="18619336" flipH="1">
            <a:off x="6219032" y="1639094"/>
            <a:ext cx="490537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rgbClr val="0E4AA2"/>
              </a:gs>
              <a:gs pos="100000">
                <a:srgbClr val="A0B8D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11" name="AutoShape 9"/>
          <p:cNvSpPr>
            <a:spLocks noChangeArrowheads="1"/>
          </p:cNvSpPr>
          <p:nvPr/>
        </p:nvSpPr>
        <p:spPr bwMode="gray">
          <a:xfrm rot="15590680" flipH="1">
            <a:off x="5859463" y="2789237"/>
            <a:ext cx="488950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rgbClr val="0E4AA2"/>
              </a:gs>
              <a:gs pos="100000">
                <a:srgbClr val="A0B8D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12" name="AutoShape 7"/>
          <p:cNvSpPr>
            <a:spLocks noChangeArrowheads="1"/>
          </p:cNvSpPr>
          <p:nvPr/>
        </p:nvSpPr>
        <p:spPr bwMode="gray">
          <a:xfrm rot="12951621" flipH="1">
            <a:off x="6443663" y="3789363"/>
            <a:ext cx="488950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rgbClr val="0E4AA2"/>
              </a:gs>
              <a:gs pos="100000">
                <a:srgbClr val="A0B8D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13" name="AutoShape 8"/>
          <p:cNvSpPr>
            <a:spLocks noChangeArrowheads="1"/>
          </p:cNvSpPr>
          <p:nvPr/>
        </p:nvSpPr>
        <p:spPr bwMode="gray">
          <a:xfrm rot="9088345" flipH="1">
            <a:off x="7812088" y="3860800"/>
            <a:ext cx="488950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rgbClr val="0E4AA2"/>
              </a:gs>
              <a:gs pos="100000">
                <a:srgbClr val="A0B8D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614" name="AutoShape 12"/>
          <p:cNvSpPr>
            <a:spLocks/>
          </p:cNvSpPr>
          <p:nvPr/>
        </p:nvSpPr>
        <p:spPr bwMode="auto">
          <a:xfrm>
            <a:off x="3779838" y="1700213"/>
            <a:ext cx="1866900" cy="609600"/>
          </a:xfrm>
          <a:prstGeom prst="accentBorderCallout2">
            <a:avLst>
              <a:gd name="adj1" fmla="val 18750"/>
              <a:gd name="adj2" fmla="val 104083"/>
              <a:gd name="adj3" fmla="val 18750"/>
              <a:gd name="adj4" fmla="val 120236"/>
              <a:gd name="adj5" fmla="val 62500"/>
              <a:gd name="adj6" fmla="val 136736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Молоко, сливки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5615" name="AutoShape 5"/>
          <p:cNvSpPr>
            <a:spLocks/>
          </p:cNvSpPr>
          <p:nvPr/>
        </p:nvSpPr>
        <p:spPr bwMode="auto">
          <a:xfrm>
            <a:off x="3995738" y="3933825"/>
            <a:ext cx="2095500" cy="609600"/>
          </a:xfrm>
          <a:prstGeom prst="accentBorderCallout2">
            <a:avLst>
              <a:gd name="adj1" fmla="val 18750"/>
              <a:gd name="adj2" fmla="val 103634"/>
              <a:gd name="adj3" fmla="val 18750"/>
              <a:gd name="adj4" fmla="val 109699"/>
              <a:gd name="adj5" fmla="val -10417"/>
              <a:gd name="adj6" fmla="val 115759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Ликёры, виноградные вина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5616" name="AutoShape 4"/>
          <p:cNvSpPr>
            <a:spLocks/>
          </p:cNvSpPr>
          <p:nvPr/>
        </p:nvSpPr>
        <p:spPr bwMode="auto">
          <a:xfrm>
            <a:off x="4932363" y="4941888"/>
            <a:ext cx="2552700" cy="609600"/>
          </a:xfrm>
          <a:prstGeom prst="accentBorderCallout2">
            <a:avLst>
              <a:gd name="adj1" fmla="val 18750"/>
              <a:gd name="adj2" fmla="val 102986"/>
              <a:gd name="adj3" fmla="val 18750"/>
              <a:gd name="adj4" fmla="val 107463"/>
              <a:gd name="adj5" fmla="val -150000"/>
              <a:gd name="adj6" fmla="val 11194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Сахар, желатин или агар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5617" name="AutoShape 10"/>
          <p:cNvSpPr>
            <a:spLocks/>
          </p:cNvSpPr>
          <p:nvPr/>
        </p:nvSpPr>
        <p:spPr bwMode="auto">
          <a:xfrm>
            <a:off x="2268538" y="2708275"/>
            <a:ext cx="3352800" cy="609600"/>
          </a:xfrm>
          <a:prstGeom prst="accentBorderCallout2">
            <a:avLst>
              <a:gd name="adj1" fmla="val 18750"/>
              <a:gd name="adj2" fmla="val 102273"/>
              <a:gd name="adj3" fmla="val 18750"/>
              <a:gd name="adj4" fmla="val 105681"/>
              <a:gd name="adj5" fmla="val 75000"/>
              <a:gd name="adj6" fmla="val 109093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Пюре, отвары, ягодные экстракты, фруктовые эссенции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5618" name="AutoShape 19"/>
          <p:cNvSpPr>
            <a:spLocks/>
          </p:cNvSpPr>
          <p:nvPr/>
        </p:nvSpPr>
        <p:spPr bwMode="auto">
          <a:xfrm>
            <a:off x="5076825" y="620713"/>
            <a:ext cx="1981200" cy="609600"/>
          </a:xfrm>
          <a:prstGeom prst="accentBorderCallout2">
            <a:avLst>
              <a:gd name="adj1" fmla="val 18750"/>
              <a:gd name="adj2" fmla="val 103847"/>
              <a:gd name="adj3" fmla="val 18750"/>
              <a:gd name="adj4" fmla="val 115306"/>
              <a:gd name="adj5" fmla="val 93750"/>
              <a:gd name="adj6" fmla="val 126921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Фруктовые и ягодные соки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pic>
        <p:nvPicPr>
          <p:cNvPr id="25619" name="Picture 6" descr="желе из мал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73463"/>
            <a:ext cx="3384550" cy="2963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620" name="Rectangle 21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5621" name="Rectangle 28"/>
          <p:cNvSpPr>
            <a:spLocks noChangeArrowheads="1"/>
          </p:cNvSpPr>
          <p:nvPr/>
        </p:nvSpPr>
        <p:spPr bwMode="auto">
          <a:xfrm>
            <a:off x="0" y="270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5622" name="Rectangle 30"/>
          <p:cNvSpPr>
            <a:spLocks noChangeArrowheads="1"/>
          </p:cNvSpPr>
          <p:nvPr/>
        </p:nvSpPr>
        <p:spPr bwMode="auto">
          <a:xfrm>
            <a:off x="0" y="270351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5623" name="Rectangle 31"/>
          <p:cNvSpPr>
            <a:spLocks noChangeArrowheads="1"/>
          </p:cNvSpPr>
          <p:nvPr/>
        </p:nvSpPr>
        <p:spPr bwMode="auto">
          <a:xfrm>
            <a:off x="0" y="351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5624" name="Rectangle 32"/>
          <p:cNvSpPr>
            <a:spLocks noChangeArrowheads="1"/>
          </p:cNvSpPr>
          <p:nvPr/>
        </p:nvSpPr>
        <p:spPr bwMode="auto">
          <a:xfrm>
            <a:off x="0" y="351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5625" name="Rectangle 35"/>
          <p:cNvSpPr>
            <a:spLocks noChangeArrowheads="1"/>
          </p:cNvSpPr>
          <p:nvPr/>
        </p:nvSpPr>
        <p:spPr bwMode="auto">
          <a:xfrm>
            <a:off x="0" y="3513138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5626" name="Rectangle 37"/>
          <p:cNvSpPr>
            <a:spLocks noChangeArrowheads="1"/>
          </p:cNvSpPr>
          <p:nvPr/>
        </p:nvSpPr>
        <p:spPr bwMode="auto">
          <a:xfrm>
            <a:off x="0" y="432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25627" name="Picture 38" descr="вишн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5"/>
            <a:ext cx="2195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pPr eaLnBrk="1" hangingPunct="1"/>
            <a:r>
              <a:rPr lang="ru-RU" altLang="ko-KR" sz="3200" b="1" smtClean="0">
                <a:solidFill>
                  <a:srgbClr val="FF0000"/>
                </a:solidFill>
              </a:rPr>
              <a:t>Плодово-ягодное желе.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pic>
        <p:nvPicPr>
          <p:cNvPr id="26627" name="Picture 11" descr="смородина чёр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268413"/>
            <a:ext cx="31877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AutoShape 12"/>
          <p:cNvSpPr>
            <a:spLocks noChangeArrowheads="1"/>
          </p:cNvSpPr>
          <p:nvPr/>
        </p:nvSpPr>
        <p:spPr bwMode="gray">
          <a:xfrm>
            <a:off x="4067175" y="1341438"/>
            <a:ext cx="48006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В плодово-ягодный отвар вводят</a:t>
            </a:r>
            <a:r>
              <a:rPr kumimoji="0" lang="ru-RU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 </a:t>
            </a: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желатин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gray">
          <a:xfrm>
            <a:off x="3995738" y="2060575"/>
            <a:ext cx="48006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Нагревают непрерывно помешивая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gray">
          <a:xfrm>
            <a:off x="3995738" y="2781300"/>
            <a:ext cx="48006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Соединяют с фруктовым соком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gray">
          <a:xfrm>
            <a:off x="3995738" y="3500438"/>
            <a:ext cx="48006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Нагревают непрерывно помешивая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gray">
          <a:xfrm>
            <a:off x="5076825" y="4149725"/>
            <a:ext cx="37719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Разливают в формы, охлаждают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gray">
          <a:xfrm>
            <a:off x="3708400" y="4868863"/>
            <a:ext cx="51435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Перекладывают из формы на десертную тарелку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26634" name="AutoShape 4"/>
          <p:cNvSpPr>
            <a:spLocks noChangeArrowheads="1"/>
          </p:cNvSpPr>
          <p:nvPr/>
        </p:nvSpPr>
        <p:spPr bwMode="auto">
          <a:xfrm>
            <a:off x="250825" y="5805488"/>
            <a:ext cx="800100" cy="571500"/>
          </a:xfrm>
          <a:custGeom>
            <a:avLst/>
            <a:gdLst>
              <a:gd name="T0" fmla="*/ 22227778 w 21600"/>
              <a:gd name="T1" fmla="*/ 0 h 21600"/>
              <a:gd name="T2" fmla="*/ 0 w 21600"/>
              <a:gd name="T3" fmla="*/ 7560469 h 21600"/>
              <a:gd name="T4" fmla="*/ 22227778 w 21600"/>
              <a:gd name="T5" fmla="*/ 15120938 h 21600"/>
              <a:gd name="T6" fmla="*/ 29637037 w 21600"/>
              <a:gd name="T7" fmla="*/ 75604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CD5B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AutoShape 5"/>
          <p:cNvSpPr>
            <a:spLocks/>
          </p:cNvSpPr>
          <p:nvPr/>
        </p:nvSpPr>
        <p:spPr bwMode="auto">
          <a:xfrm>
            <a:off x="1476375" y="5661025"/>
            <a:ext cx="7370763" cy="914400"/>
          </a:xfrm>
          <a:prstGeom prst="borderCallout2">
            <a:avLst>
              <a:gd name="adj1" fmla="val 12500"/>
              <a:gd name="adj2" fmla="val -1032"/>
              <a:gd name="adj3" fmla="val 12500"/>
              <a:gd name="adj4" fmla="val -2801"/>
              <a:gd name="adj5" fmla="val 39236"/>
              <a:gd name="adj6" fmla="val -4611"/>
            </a:avLst>
          </a:prstGeom>
          <a:gradFill rotWithShape="1">
            <a:gsLst>
              <a:gs pos="0">
                <a:srgbClr val="FF0000"/>
              </a:gs>
              <a:gs pos="50000">
                <a:srgbClr val="FCD5B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1600">
                <a:solidFill>
                  <a:srgbClr val="333399"/>
                </a:solidFill>
                <a:ea typeface="Batang" pitchFamily="18" charset="-127"/>
              </a:rPr>
              <a:t>Для улучшения вкуса в смесь добавляют вино, а при недостаточной кислотности используемых плодов — лимонный сок или лимонную кислоту (0,1—0,2 г на порцию)</a:t>
            </a:r>
            <a:endParaRPr kumimoji="0" lang="ru-RU" altLang="ko-KR" sz="1600" b="0"/>
          </a:p>
        </p:txBody>
      </p:sp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904875" y="2222500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 b="0"/>
              <a:t/>
            </a:r>
            <a:br>
              <a:rPr kumimoji="0" lang="ru-RU" sz="1100" b="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904875" y="303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6638" name="Rectangle 21"/>
          <p:cNvSpPr>
            <a:spLocks noChangeArrowheads="1"/>
          </p:cNvSpPr>
          <p:nvPr/>
        </p:nvSpPr>
        <p:spPr bwMode="auto">
          <a:xfrm>
            <a:off x="904875" y="303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6639" name="Rectangle 23"/>
          <p:cNvSpPr>
            <a:spLocks noChangeArrowheads="1"/>
          </p:cNvSpPr>
          <p:nvPr/>
        </p:nvSpPr>
        <p:spPr bwMode="auto">
          <a:xfrm>
            <a:off x="904875" y="303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904875" y="30321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030663" cy="658813"/>
          </a:xfrm>
        </p:spPr>
        <p:txBody>
          <a:bodyPr/>
          <a:lstStyle/>
          <a:p>
            <a:pPr eaLnBrk="1" hangingPunct="1"/>
            <a:r>
              <a:rPr lang="ru-RU" altLang="ko-KR" sz="3600" b="1" smtClean="0">
                <a:solidFill>
                  <a:srgbClr val="FF0000"/>
                </a:solidFill>
              </a:rPr>
              <a:t>Молочное желе.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27651" name="Picture 9" descr="мусс 1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/>
          <a:stretch>
            <a:fillRect/>
          </a:stretch>
        </p:blipFill>
        <p:spPr bwMode="auto">
          <a:xfrm>
            <a:off x="250825" y="1628775"/>
            <a:ext cx="3124200" cy="3455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920" name="AutoShape 8"/>
          <p:cNvSpPr>
            <a:spLocks noChangeArrowheads="1"/>
          </p:cNvSpPr>
          <p:nvPr/>
        </p:nvSpPr>
        <p:spPr bwMode="gray">
          <a:xfrm>
            <a:off x="4067175" y="1412875"/>
            <a:ext cx="48006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В сахарный сироп вводят замоченный желатин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gray">
          <a:xfrm>
            <a:off x="3779838" y="2924175"/>
            <a:ext cx="51435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Сахарно-желатиновый сироп соединяют с молоком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gray">
          <a:xfrm>
            <a:off x="3779838" y="2205038"/>
            <a:ext cx="51435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Молоко доводят до кипения, добавляют ванилин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gray">
          <a:xfrm>
            <a:off x="3708400" y="4437063"/>
            <a:ext cx="51435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Перекладывают из формы на десертную тарелку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gray">
          <a:xfrm>
            <a:off x="5148263" y="3644900"/>
            <a:ext cx="3771900" cy="460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191D3">
                  <a:gamma/>
                  <a:shade val="46275"/>
                  <a:invGamma/>
                </a:srgbClr>
              </a:gs>
              <a:gs pos="5000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ru-RU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Verdana" pitchFamily="34" charset="0"/>
              </a:rPr>
              <a:t>Разливают в формы, охлаждают</a:t>
            </a:r>
            <a:endParaRPr kumimoji="0" lang="ru-RU" sz="1800" b="0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571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57150" y="263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желе"/>
          <p:cNvPicPr>
            <a:picLocks noChangeAspect="1" noChangeArrowheads="1"/>
          </p:cNvPicPr>
          <p:nvPr/>
        </p:nvPicPr>
        <p:blipFill>
          <a:blip r:embed="rId2"/>
          <a:srcRect l="19458" r="6827" b="3603"/>
          <a:stretch>
            <a:fillRect/>
          </a:stretch>
        </p:blipFill>
        <p:spPr bwMode="auto">
          <a:xfrm>
            <a:off x="323850" y="981075"/>
            <a:ext cx="3384550" cy="3017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675" name="AutoShape 5"/>
          <p:cNvSpPr>
            <a:spLocks noChangeArrowheads="1"/>
          </p:cNvSpPr>
          <p:nvPr/>
        </p:nvSpPr>
        <p:spPr bwMode="gray">
          <a:xfrm>
            <a:off x="3995738" y="836613"/>
            <a:ext cx="4945062" cy="316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74362"/>
              </a:gs>
              <a:gs pos="50000">
                <a:srgbClr val="3191D3"/>
              </a:gs>
              <a:gs pos="100000">
                <a:srgbClr val="17436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pPr algn="ctr"/>
            <a:r>
              <a:rPr lang="ru-RU" altLang="ko-KR" sz="20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Фруктово-ягодное желе можно приготовлять комбинированным, т. е. добавлять в него свежие или консервированные плоды и ягоды. Плоды нарезают, укладывают в формочки и заливают подготовленной смесью</a:t>
            </a:r>
            <a:endParaRPr lang="ru-RU" sz="2000"/>
          </a:p>
        </p:txBody>
      </p:sp>
      <p:pic>
        <p:nvPicPr>
          <p:cNvPr id="28676" name="Picture 6" descr="анана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27488"/>
            <a:ext cx="280828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апельсин 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21163"/>
            <a:ext cx="28813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клубника ф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3933825"/>
            <a:ext cx="27368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157413" cy="731838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Муссы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29699" name="Picture 9" descr="мусс из клубники"/>
          <p:cNvPicPr>
            <a:picLocks noChangeAspect="1" noChangeArrowheads="1"/>
          </p:cNvPicPr>
          <p:nvPr/>
        </p:nvPicPr>
        <p:blipFill>
          <a:blip r:embed="rId2"/>
          <a:srcRect r="7858" b="11111"/>
          <a:stretch>
            <a:fillRect/>
          </a:stretch>
        </p:blipFill>
        <p:spPr bwMode="auto">
          <a:xfrm>
            <a:off x="611188" y="1484313"/>
            <a:ext cx="2698750" cy="2881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0" name="AutoShape 10"/>
          <p:cNvSpPr>
            <a:spLocks noChangeArrowheads="1"/>
          </p:cNvSpPr>
          <p:nvPr/>
        </p:nvSpPr>
        <p:spPr bwMode="blackWhite">
          <a:xfrm>
            <a:off x="4284663" y="981075"/>
            <a:ext cx="4572000" cy="5715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Сироп соединяют с желатином и фруктовым  или ягодным соком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blackWhite">
          <a:xfrm>
            <a:off x="4284663" y="1844675"/>
            <a:ext cx="4572000" cy="5715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Процеживают, охлаждают до 30 - 35</a:t>
            </a:r>
            <a:r>
              <a:rPr kumimoji="0" lang="ru-RU" sz="1800" baseline="30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0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9702" name="AutoShape 4"/>
          <p:cNvSpPr>
            <a:spLocks noChangeArrowheads="1"/>
          </p:cNvSpPr>
          <p:nvPr/>
        </p:nvSpPr>
        <p:spPr bwMode="blackWhite">
          <a:xfrm>
            <a:off x="4284663" y="2636838"/>
            <a:ext cx="4572000" cy="5715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Взбивают на льду до густой пены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blackWhite">
          <a:xfrm>
            <a:off x="4284663" y="3429000"/>
            <a:ext cx="4572000" cy="5715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Разливают в формы, охлаждают, отпускают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29704" name="AutoShape 6"/>
          <p:cNvSpPr>
            <a:spLocks noChangeArrowheads="1"/>
          </p:cNvSpPr>
          <p:nvPr/>
        </p:nvSpPr>
        <p:spPr bwMode="blackWhite">
          <a:xfrm>
            <a:off x="2771775" y="4797425"/>
            <a:ext cx="6172200" cy="17287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altLang="ko-KR" sz="2000">
                <a:solidFill>
                  <a:srgbClr val="FFFFFF"/>
                </a:solidFill>
                <a:ea typeface="Batang" pitchFamily="18" charset="-127"/>
              </a:rPr>
              <a:t>Мусс можно приготовить, заменяя желатин манной крупой. Крупу варят в воде с сахаром и фруктово-ягодным пюре или соком, приготовленную массу охлаждают до 35°, после чего тщательно взбивают.</a:t>
            </a:r>
            <a:endParaRPr kumimoji="0" lang="ru-RU" altLang="ko-KR" sz="2000" b="0">
              <a:solidFill>
                <a:srgbClr val="FFFFFF"/>
              </a:solidFill>
            </a:endParaRPr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1152525" y="153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1152525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9707" name="Rectangle 19"/>
          <p:cNvSpPr>
            <a:spLocks noChangeArrowheads="1"/>
          </p:cNvSpPr>
          <p:nvPr/>
        </p:nvSpPr>
        <p:spPr bwMode="auto">
          <a:xfrm>
            <a:off x="1152525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29708" name="AutoShape 20"/>
          <p:cNvSpPr>
            <a:spLocks noChangeArrowheads="1"/>
          </p:cNvSpPr>
          <p:nvPr/>
        </p:nvSpPr>
        <p:spPr bwMode="auto">
          <a:xfrm>
            <a:off x="827088" y="5084763"/>
            <a:ext cx="1296987" cy="1079500"/>
          </a:xfrm>
          <a:custGeom>
            <a:avLst/>
            <a:gdLst>
              <a:gd name="T0" fmla="*/ 58408849 w 21600"/>
              <a:gd name="T1" fmla="*/ 0 h 21600"/>
              <a:gd name="T2" fmla="*/ 0 w 21600"/>
              <a:gd name="T3" fmla="*/ 26975006 h 21600"/>
              <a:gd name="T4" fmla="*/ 58408849 w 21600"/>
              <a:gd name="T5" fmla="*/ 53950012 h 21600"/>
              <a:gd name="T6" fmla="*/ 77878485 w 21600"/>
              <a:gd name="T7" fmla="*/ 2697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5D9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3995738" y="2349500"/>
            <a:ext cx="4897437" cy="720725"/>
            <a:chOff x="2290" y="3030"/>
            <a:chExt cx="1832" cy="408"/>
          </a:xfrm>
        </p:grpSpPr>
        <p:sp>
          <p:nvSpPr>
            <p:cNvPr id="30742" name="Freeform 13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2"/>
                <a:gd name="T49" fmla="*/ 0 h 408"/>
                <a:gd name="T50" fmla="*/ 1832 w 1832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0066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Freeform 12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>
                <a:gd name="T0" fmla="*/ 288 w 288"/>
                <a:gd name="T1" fmla="*/ 0 h 334"/>
                <a:gd name="T2" fmla="*/ 284 w 288"/>
                <a:gd name="T3" fmla="*/ 52 h 334"/>
                <a:gd name="T4" fmla="*/ 272 w 288"/>
                <a:gd name="T5" fmla="*/ 98 h 334"/>
                <a:gd name="T6" fmla="*/ 254 w 288"/>
                <a:gd name="T7" fmla="*/ 140 h 334"/>
                <a:gd name="T8" fmla="*/ 230 w 288"/>
                <a:gd name="T9" fmla="*/ 176 h 334"/>
                <a:gd name="T10" fmla="*/ 204 w 288"/>
                <a:gd name="T11" fmla="*/ 208 h 334"/>
                <a:gd name="T12" fmla="*/ 174 w 288"/>
                <a:gd name="T13" fmla="*/ 238 h 334"/>
                <a:gd name="T14" fmla="*/ 144 w 288"/>
                <a:gd name="T15" fmla="*/ 262 h 334"/>
                <a:gd name="T16" fmla="*/ 112 w 288"/>
                <a:gd name="T17" fmla="*/ 282 h 334"/>
                <a:gd name="T18" fmla="*/ 84 w 288"/>
                <a:gd name="T19" fmla="*/ 298 h 334"/>
                <a:gd name="T20" fmla="*/ 56 w 288"/>
                <a:gd name="T21" fmla="*/ 312 h 334"/>
                <a:gd name="T22" fmla="*/ 34 w 288"/>
                <a:gd name="T23" fmla="*/ 322 h 334"/>
                <a:gd name="T24" fmla="*/ 16 w 288"/>
                <a:gd name="T25" fmla="*/ 328 h 334"/>
                <a:gd name="T26" fmla="*/ 4 w 288"/>
                <a:gd name="T27" fmla="*/ 332 h 334"/>
                <a:gd name="T28" fmla="*/ 0 w 288"/>
                <a:gd name="T29" fmla="*/ 334 h 334"/>
                <a:gd name="T30" fmla="*/ 4 w 288"/>
                <a:gd name="T31" fmla="*/ 332 h 334"/>
                <a:gd name="T32" fmla="*/ 16 w 288"/>
                <a:gd name="T33" fmla="*/ 326 h 334"/>
                <a:gd name="T34" fmla="*/ 34 w 288"/>
                <a:gd name="T35" fmla="*/ 318 h 334"/>
                <a:gd name="T36" fmla="*/ 56 w 288"/>
                <a:gd name="T37" fmla="*/ 304 h 334"/>
                <a:gd name="T38" fmla="*/ 84 w 288"/>
                <a:gd name="T39" fmla="*/ 288 h 334"/>
                <a:gd name="T40" fmla="*/ 112 w 288"/>
                <a:gd name="T41" fmla="*/ 266 h 334"/>
                <a:gd name="T42" fmla="*/ 142 w 288"/>
                <a:gd name="T43" fmla="*/ 242 h 334"/>
                <a:gd name="T44" fmla="*/ 170 w 288"/>
                <a:gd name="T45" fmla="*/ 212 h 334"/>
                <a:gd name="T46" fmla="*/ 196 w 288"/>
                <a:gd name="T47" fmla="*/ 180 h 334"/>
                <a:gd name="T48" fmla="*/ 220 w 288"/>
                <a:gd name="T49" fmla="*/ 142 h 334"/>
                <a:gd name="T50" fmla="*/ 238 w 288"/>
                <a:gd name="T51" fmla="*/ 100 h 334"/>
                <a:gd name="T52" fmla="*/ 250 w 288"/>
                <a:gd name="T53" fmla="*/ 54 h 334"/>
                <a:gd name="T54" fmla="*/ 254 w 288"/>
                <a:gd name="T55" fmla="*/ 2 h 334"/>
                <a:gd name="T56" fmla="*/ 288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23" name="Picture 19" descr="Суфле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t="10335" b="6496"/>
          <a:stretch>
            <a:fillRect/>
          </a:stretch>
        </p:blipFill>
        <p:spPr bwMode="auto">
          <a:xfrm>
            <a:off x="468313" y="2420938"/>
            <a:ext cx="3294062" cy="3600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0724" name="Group 20"/>
          <p:cNvGrpSpPr>
            <a:grpSpLocks/>
          </p:cNvGrpSpPr>
          <p:nvPr/>
        </p:nvGrpSpPr>
        <p:grpSpPr bwMode="auto">
          <a:xfrm>
            <a:off x="3995738" y="3213100"/>
            <a:ext cx="4824412" cy="1008063"/>
            <a:chOff x="2290" y="3030"/>
            <a:chExt cx="1832" cy="408"/>
          </a:xfrm>
        </p:grpSpPr>
        <p:sp>
          <p:nvSpPr>
            <p:cNvPr id="30740" name="Freeform 22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2"/>
                <a:gd name="T49" fmla="*/ 0 h 408"/>
                <a:gd name="T50" fmla="*/ 1832 w 1832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0066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>
                <a:gd name="T0" fmla="*/ 288 w 288"/>
                <a:gd name="T1" fmla="*/ 0 h 334"/>
                <a:gd name="T2" fmla="*/ 284 w 288"/>
                <a:gd name="T3" fmla="*/ 52 h 334"/>
                <a:gd name="T4" fmla="*/ 272 w 288"/>
                <a:gd name="T5" fmla="*/ 98 h 334"/>
                <a:gd name="T6" fmla="*/ 254 w 288"/>
                <a:gd name="T7" fmla="*/ 140 h 334"/>
                <a:gd name="T8" fmla="*/ 230 w 288"/>
                <a:gd name="T9" fmla="*/ 176 h 334"/>
                <a:gd name="T10" fmla="*/ 204 w 288"/>
                <a:gd name="T11" fmla="*/ 208 h 334"/>
                <a:gd name="T12" fmla="*/ 174 w 288"/>
                <a:gd name="T13" fmla="*/ 238 h 334"/>
                <a:gd name="T14" fmla="*/ 144 w 288"/>
                <a:gd name="T15" fmla="*/ 262 h 334"/>
                <a:gd name="T16" fmla="*/ 112 w 288"/>
                <a:gd name="T17" fmla="*/ 282 h 334"/>
                <a:gd name="T18" fmla="*/ 84 w 288"/>
                <a:gd name="T19" fmla="*/ 298 h 334"/>
                <a:gd name="T20" fmla="*/ 56 w 288"/>
                <a:gd name="T21" fmla="*/ 312 h 334"/>
                <a:gd name="T22" fmla="*/ 34 w 288"/>
                <a:gd name="T23" fmla="*/ 322 h 334"/>
                <a:gd name="T24" fmla="*/ 16 w 288"/>
                <a:gd name="T25" fmla="*/ 328 h 334"/>
                <a:gd name="T26" fmla="*/ 4 w 288"/>
                <a:gd name="T27" fmla="*/ 332 h 334"/>
                <a:gd name="T28" fmla="*/ 0 w 288"/>
                <a:gd name="T29" fmla="*/ 334 h 334"/>
                <a:gd name="T30" fmla="*/ 4 w 288"/>
                <a:gd name="T31" fmla="*/ 332 h 334"/>
                <a:gd name="T32" fmla="*/ 16 w 288"/>
                <a:gd name="T33" fmla="*/ 326 h 334"/>
                <a:gd name="T34" fmla="*/ 34 w 288"/>
                <a:gd name="T35" fmla="*/ 318 h 334"/>
                <a:gd name="T36" fmla="*/ 56 w 288"/>
                <a:gd name="T37" fmla="*/ 304 h 334"/>
                <a:gd name="T38" fmla="*/ 84 w 288"/>
                <a:gd name="T39" fmla="*/ 288 h 334"/>
                <a:gd name="T40" fmla="*/ 112 w 288"/>
                <a:gd name="T41" fmla="*/ 266 h 334"/>
                <a:gd name="T42" fmla="*/ 142 w 288"/>
                <a:gd name="T43" fmla="*/ 242 h 334"/>
                <a:gd name="T44" fmla="*/ 170 w 288"/>
                <a:gd name="T45" fmla="*/ 212 h 334"/>
                <a:gd name="T46" fmla="*/ 196 w 288"/>
                <a:gd name="T47" fmla="*/ 180 h 334"/>
                <a:gd name="T48" fmla="*/ 220 w 288"/>
                <a:gd name="T49" fmla="*/ 142 h 334"/>
                <a:gd name="T50" fmla="*/ 238 w 288"/>
                <a:gd name="T51" fmla="*/ 100 h 334"/>
                <a:gd name="T52" fmla="*/ 250 w 288"/>
                <a:gd name="T53" fmla="*/ 54 h 334"/>
                <a:gd name="T54" fmla="*/ 254 w 288"/>
                <a:gd name="T55" fmla="*/ 2 h 334"/>
                <a:gd name="T56" fmla="*/ 288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3995738" y="1341438"/>
            <a:ext cx="4970462" cy="850900"/>
            <a:chOff x="2290" y="3030"/>
            <a:chExt cx="1832" cy="408"/>
          </a:xfrm>
        </p:grpSpPr>
        <p:sp>
          <p:nvSpPr>
            <p:cNvPr id="30738" name="Freeform 17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2"/>
                <a:gd name="T49" fmla="*/ 0 h 408"/>
                <a:gd name="T50" fmla="*/ 1832 w 1832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0066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Freeform 16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>
                <a:gd name="T0" fmla="*/ 288 w 288"/>
                <a:gd name="T1" fmla="*/ 0 h 334"/>
                <a:gd name="T2" fmla="*/ 284 w 288"/>
                <a:gd name="T3" fmla="*/ 52 h 334"/>
                <a:gd name="T4" fmla="*/ 272 w 288"/>
                <a:gd name="T5" fmla="*/ 98 h 334"/>
                <a:gd name="T6" fmla="*/ 254 w 288"/>
                <a:gd name="T7" fmla="*/ 140 h 334"/>
                <a:gd name="T8" fmla="*/ 230 w 288"/>
                <a:gd name="T9" fmla="*/ 176 h 334"/>
                <a:gd name="T10" fmla="*/ 204 w 288"/>
                <a:gd name="T11" fmla="*/ 208 h 334"/>
                <a:gd name="T12" fmla="*/ 174 w 288"/>
                <a:gd name="T13" fmla="*/ 238 h 334"/>
                <a:gd name="T14" fmla="*/ 144 w 288"/>
                <a:gd name="T15" fmla="*/ 262 h 334"/>
                <a:gd name="T16" fmla="*/ 112 w 288"/>
                <a:gd name="T17" fmla="*/ 282 h 334"/>
                <a:gd name="T18" fmla="*/ 84 w 288"/>
                <a:gd name="T19" fmla="*/ 298 h 334"/>
                <a:gd name="T20" fmla="*/ 56 w 288"/>
                <a:gd name="T21" fmla="*/ 312 h 334"/>
                <a:gd name="T22" fmla="*/ 34 w 288"/>
                <a:gd name="T23" fmla="*/ 322 h 334"/>
                <a:gd name="T24" fmla="*/ 16 w 288"/>
                <a:gd name="T25" fmla="*/ 328 h 334"/>
                <a:gd name="T26" fmla="*/ 4 w 288"/>
                <a:gd name="T27" fmla="*/ 332 h 334"/>
                <a:gd name="T28" fmla="*/ 0 w 288"/>
                <a:gd name="T29" fmla="*/ 334 h 334"/>
                <a:gd name="T30" fmla="*/ 4 w 288"/>
                <a:gd name="T31" fmla="*/ 332 h 334"/>
                <a:gd name="T32" fmla="*/ 16 w 288"/>
                <a:gd name="T33" fmla="*/ 326 h 334"/>
                <a:gd name="T34" fmla="*/ 34 w 288"/>
                <a:gd name="T35" fmla="*/ 318 h 334"/>
                <a:gd name="T36" fmla="*/ 56 w 288"/>
                <a:gd name="T37" fmla="*/ 304 h 334"/>
                <a:gd name="T38" fmla="*/ 84 w 288"/>
                <a:gd name="T39" fmla="*/ 288 h 334"/>
                <a:gd name="T40" fmla="*/ 112 w 288"/>
                <a:gd name="T41" fmla="*/ 266 h 334"/>
                <a:gd name="T42" fmla="*/ 142 w 288"/>
                <a:gd name="T43" fmla="*/ 242 h 334"/>
                <a:gd name="T44" fmla="*/ 170 w 288"/>
                <a:gd name="T45" fmla="*/ 212 h 334"/>
                <a:gd name="T46" fmla="*/ 196 w 288"/>
                <a:gd name="T47" fmla="*/ 180 h 334"/>
                <a:gd name="T48" fmla="*/ 220 w 288"/>
                <a:gd name="T49" fmla="*/ 142 h 334"/>
                <a:gd name="T50" fmla="*/ 238 w 288"/>
                <a:gd name="T51" fmla="*/ 100 h 334"/>
                <a:gd name="T52" fmla="*/ 250 w 288"/>
                <a:gd name="T53" fmla="*/ 54 h 334"/>
                <a:gd name="T54" fmla="*/ 254 w 288"/>
                <a:gd name="T55" fmla="*/ 2 h 334"/>
                <a:gd name="T56" fmla="*/ 288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6" name="Rectangle 18"/>
          <p:cNvSpPr>
            <a:spLocks noChangeArrowheads="1"/>
          </p:cNvSpPr>
          <p:nvPr/>
        </p:nvSpPr>
        <p:spPr bwMode="gray">
          <a:xfrm>
            <a:off x="3851275" y="2370138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Вливают горячий желатин, непрерывно помешивая</a:t>
            </a: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3995738" y="4437063"/>
            <a:ext cx="4897437" cy="1008062"/>
            <a:chOff x="2290" y="3030"/>
            <a:chExt cx="1832" cy="408"/>
          </a:xfrm>
        </p:grpSpPr>
        <p:sp>
          <p:nvSpPr>
            <p:cNvPr id="30736" name="Freeform 9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32"/>
                <a:gd name="T49" fmla="*/ 0 h 408"/>
                <a:gd name="T50" fmla="*/ 1832 w 1832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0066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8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>
                <a:gd name="T0" fmla="*/ 288 w 288"/>
                <a:gd name="T1" fmla="*/ 0 h 334"/>
                <a:gd name="T2" fmla="*/ 284 w 288"/>
                <a:gd name="T3" fmla="*/ 52 h 334"/>
                <a:gd name="T4" fmla="*/ 272 w 288"/>
                <a:gd name="T5" fmla="*/ 98 h 334"/>
                <a:gd name="T6" fmla="*/ 254 w 288"/>
                <a:gd name="T7" fmla="*/ 140 h 334"/>
                <a:gd name="T8" fmla="*/ 230 w 288"/>
                <a:gd name="T9" fmla="*/ 176 h 334"/>
                <a:gd name="T10" fmla="*/ 204 w 288"/>
                <a:gd name="T11" fmla="*/ 208 h 334"/>
                <a:gd name="T12" fmla="*/ 174 w 288"/>
                <a:gd name="T13" fmla="*/ 238 h 334"/>
                <a:gd name="T14" fmla="*/ 144 w 288"/>
                <a:gd name="T15" fmla="*/ 262 h 334"/>
                <a:gd name="T16" fmla="*/ 112 w 288"/>
                <a:gd name="T17" fmla="*/ 282 h 334"/>
                <a:gd name="T18" fmla="*/ 84 w 288"/>
                <a:gd name="T19" fmla="*/ 298 h 334"/>
                <a:gd name="T20" fmla="*/ 56 w 288"/>
                <a:gd name="T21" fmla="*/ 312 h 334"/>
                <a:gd name="T22" fmla="*/ 34 w 288"/>
                <a:gd name="T23" fmla="*/ 322 h 334"/>
                <a:gd name="T24" fmla="*/ 16 w 288"/>
                <a:gd name="T25" fmla="*/ 328 h 334"/>
                <a:gd name="T26" fmla="*/ 4 w 288"/>
                <a:gd name="T27" fmla="*/ 332 h 334"/>
                <a:gd name="T28" fmla="*/ 0 w 288"/>
                <a:gd name="T29" fmla="*/ 334 h 334"/>
                <a:gd name="T30" fmla="*/ 4 w 288"/>
                <a:gd name="T31" fmla="*/ 332 h 334"/>
                <a:gd name="T32" fmla="*/ 16 w 288"/>
                <a:gd name="T33" fmla="*/ 326 h 334"/>
                <a:gd name="T34" fmla="*/ 34 w 288"/>
                <a:gd name="T35" fmla="*/ 318 h 334"/>
                <a:gd name="T36" fmla="*/ 56 w 288"/>
                <a:gd name="T37" fmla="*/ 304 h 334"/>
                <a:gd name="T38" fmla="*/ 84 w 288"/>
                <a:gd name="T39" fmla="*/ 288 h 334"/>
                <a:gd name="T40" fmla="*/ 112 w 288"/>
                <a:gd name="T41" fmla="*/ 266 h 334"/>
                <a:gd name="T42" fmla="*/ 142 w 288"/>
                <a:gd name="T43" fmla="*/ 242 h 334"/>
                <a:gd name="T44" fmla="*/ 170 w 288"/>
                <a:gd name="T45" fmla="*/ 212 h 334"/>
                <a:gd name="T46" fmla="*/ 196 w 288"/>
                <a:gd name="T47" fmla="*/ 180 h 334"/>
                <a:gd name="T48" fmla="*/ 220 w 288"/>
                <a:gd name="T49" fmla="*/ 142 h 334"/>
                <a:gd name="T50" fmla="*/ 238 w 288"/>
                <a:gd name="T51" fmla="*/ 100 h 334"/>
                <a:gd name="T52" fmla="*/ 250 w 288"/>
                <a:gd name="T53" fmla="*/ 54 h 334"/>
                <a:gd name="T54" fmla="*/ 254 w 288"/>
                <a:gd name="T55" fmla="*/ 2 h 334"/>
                <a:gd name="T56" fmla="*/ 288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8" name="Rectangle 10"/>
          <p:cNvSpPr>
            <a:spLocks noChangeArrowheads="1"/>
          </p:cNvSpPr>
          <p:nvPr/>
        </p:nvSpPr>
        <p:spPr bwMode="gray">
          <a:xfrm>
            <a:off x="4067175" y="4508500"/>
            <a:ext cx="44577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1400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Освобождают от формы. Отпускают с сиропом</a:t>
            </a:r>
          </a:p>
        </p:txBody>
      </p:sp>
      <p:grpSp>
        <p:nvGrpSpPr>
          <p:cNvPr id="30729" name="Group 4"/>
          <p:cNvGrpSpPr>
            <a:grpSpLocks/>
          </p:cNvGrpSpPr>
          <p:nvPr/>
        </p:nvGrpSpPr>
        <p:grpSpPr bwMode="auto">
          <a:xfrm>
            <a:off x="611188" y="765175"/>
            <a:ext cx="2998787" cy="1458913"/>
            <a:chOff x="1973" y="1027"/>
            <a:chExt cx="1926" cy="937"/>
          </a:xfrm>
        </p:grpSpPr>
        <p:sp>
          <p:nvSpPr>
            <p:cNvPr id="30734" name="Oval 6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9B9D53"/>
                </a:gs>
                <a:gs pos="100000">
                  <a:srgbClr val="4B4C2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735" name="Oval 5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D3D4B3"/>
                </a:gs>
                <a:gs pos="100000">
                  <a:srgbClr val="9B9D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0730" name="Rectangle 24"/>
          <p:cNvSpPr>
            <a:spLocks noChangeArrowheads="1"/>
          </p:cNvSpPr>
          <p:nvPr/>
        </p:nvSpPr>
        <p:spPr bwMode="auto">
          <a:xfrm>
            <a:off x="-323850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23"/>
          <p:cNvSpPr>
            <a:spLocks noChangeArrowheads="1"/>
          </p:cNvSpPr>
          <p:nvPr/>
        </p:nvSpPr>
        <p:spPr bwMode="gray">
          <a:xfrm>
            <a:off x="4500563" y="1412875"/>
            <a:ext cx="412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Фруктовое пюре + сахар + белки взбивают</a:t>
            </a:r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gray">
          <a:xfrm>
            <a:off x="3995738" y="3284538"/>
            <a:ext cx="44577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1400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Разливают в формы, выдерживают  при </a:t>
            </a:r>
            <a:r>
              <a:rPr kumimoji="0" lang="en-US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t</a:t>
            </a:r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0 – 8</a:t>
            </a:r>
            <a:r>
              <a:rPr kumimoji="0" lang="ru-RU" sz="1800" baseline="30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0</a:t>
            </a:r>
            <a:r>
              <a:rPr kumimoji="0" lang="ru-RU" sz="18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в течение 1 – 2 часов</a:t>
            </a:r>
          </a:p>
        </p:txBody>
      </p:sp>
      <p:sp>
        <p:nvSpPr>
          <p:cNvPr id="307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3165475" cy="803275"/>
          </a:xfrm>
        </p:spPr>
        <p:txBody>
          <a:bodyPr/>
          <a:lstStyle/>
          <a:p>
            <a:pPr eaLnBrk="1" hangingPunct="1"/>
            <a:r>
              <a:rPr lang="ru-RU" altLang="ko-KR" b="1" smtClean="0">
                <a:solidFill>
                  <a:srgbClr val="FF0000"/>
                </a:solidFill>
              </a:rPr>
              <a:t>Самбуки</a:t>
            </a:r>
            <a:endParaRPr 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620713"/>
            <a:ext cx="1939925" cy="927100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Кремы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31747" name="Oval 21"/>
          <p:cNvSpPr>
            <a:spLocks noChangeArrowheads="1"/>
          </p:cNvSpPr>
          <p:nvPr/>
        </p:nvSpPr>
        <p:spPr bwMode="gray">
          <a:xfrm>
            <a:off x="3281363" y="2311400"/>
            <a:ext cx="2619375" cy="1308100"/>
          </a:xfrm>
          <a:prstGeom prst="ellipse">
            <a:avLst/>
          </a:prstGeom>
          <a:gradFill rotWithShape="1">
            <a:gsLst>
              <a:gs pos="0">
                <a:srgbClr val="D3A553">
                  <a:alpha val="0"/>
                </a:srgbClr>
              </a:gs>
              <a:gs pos="100000">
                <a:srgbClr val="F0E0C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31748" name="Oval 20"/>
          <p:cNvSpPr>
            <a:spLocks noChangeArrowheads="1"/>
          </p:cNvSpPr>
          <p:nvPr/>
        </p:nvSpPr>
        <p:spPr bwMode="gray">
          <a:xfrm>
            <a:off x="3167063" y="2311400"/>
            <a:ext cx="2682875" cy="1341438"/>
          </a:xfrm>
          <a:prstGeom prst="ellipse">
            <a:avLst/>
          </a:prstGeom>
          <a:gradFill rotWithShape="1">
            <a:gsLst>
              <a:gs pos="0">
                <a:srgbClr val="624C26"/>
              </a:gs>
              <a:gs pos="100000">
                <a:srgbClr val="D3A55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31749" name="Oval 18"/>
          <p:cNvSpPr>
            <a:spLocks noChangeArrowheads="1"/>
          </p:cNvSpPr>
          <p:nvPr/>
        </p:nvSpPr>
        <p:spPr bwMode="gray">
          <a:xfrm>
            <a:off x="3276600" y="2492375"/>
            <a:ext cx="2492375" cy="1222375"/>
          </a:xfrm>
          <a:prstGeom prst="ellipse">
            <a:avLst/>
          </a:prstGeom>
          <a:gradFill rotWithShape="1">
            <a:gsLst>
              <a:gs pos="0">
                <a:srgbClr val="A78342"/>
              </a:gs>
              <a:gs pos="100000">
                <a:srgbClr val="D3A553">
                  <a:alpha val="48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31750" name="Oval 19"/>
          <p:cNvSpPr>
            <a:spLocks noChangeArrowheads="1"/>
          </p:cNvSpPr>
          <p:nvPr/>
        </p:nvSpPr>
        <p:spPr bwMode="gray">
          <a:xfrm>
            <a:off x="3419475" y="2565400"/>
            <a:ext cx="2193925" cy="990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3A553">
                  <a:alpha val="37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2200">
                <a:solidFill>
                  <a:srgbClr val="FF0000"/>
                </a:solidFill>
                <a:cs typeface="Times New Roman" pitchFamily="18" charset="0"/>
              </a:rPr>
              <a:t>КРЕМЫ</a:t>
            </a:r>
            <a:endParaRPr kumimoji="0" lang="ru-RU" sz="1800" b="0"/>
          </a:p>
        </p:txBody>
      </p:sp>
      <p:sp>
        <p:nvSpPr>
          <p:cNvPr id="31751" name="Freeform 16"/>
          <p:cNvSpPr>
            <a:spLocks/>
          </p:cNvSpPr>
          <p:nvPr/>
        </p:nvSpPr>
        <p:spPr bwMode="gray">
          <a:xfrm flipH="1">
            <a:off x="6024563" y="2938463"/>
            <a:ext cx="446087" cy="709612"/>
          </a:xfrm>
          <a:custGeom>
            <a:avLst/>
            <a:gdLst>
              <a:gd name="T0" fmla="*/ 446087 w 580"/>
              <a:gd name="T1" fmla="*/ 0 h 798"/>
              <a:gd name="T2" fmla="*/ 444549 w 580"/>
              <a:gd name="T3" fmla="*/ 80031 h 798"/>
              <a:gd name="T4" fmla="*/ 436858 w 580"/>
              <a:gd name="T5" fmla="*/ 154727 h 798"/>
              <a:gd name="T6" fmla="*/ 424552 w 580"/>
              <a:gd name="T7" fmla="*/ 224088 h 798"/>
              <a:gd name="T8" fmla="*/ 404555 w 580"/>
              <a:gd name="T9" fmla="*/ 288113 h 798"/>
              <a:gd name="T10" fmla="*/ 379943 w 580"/>
              <a:gd name="T11" fmla="*/ 346803 h 798"/>
              <a:gd name="T12" fmla="*/ 347640 w 580"/>
              <a:gd name="T13" fmla="*/ 400157 h 798"/>
              <a:gd name="T14" fmla="*/ 309184 w 580"/>
              <a:gd name="T15" fmla="*/ 451733 h 798"/>
              <a:gd name="T16" fmla="*/ 263038 w 580"/>
              <a:gd name="T17" fmla="*/ 497973 h 798"/>
              <a:gd name="T18" fmla="*/ 207661 w 580"/>
              <a:gd name="T19" fmla="*/ 542435 h 798"/>
              <a:gd name="T20" fmla="*/ 144594 w 580"/>
              <a:gd name="T21" fmla="*/ 583340 h 798"/>
              <a:gd name="T22" fmla="*/ 144594 w 580"/>
              <a:gd name="T23" fmla="*/ 709612 h 798"/>
              <a:gd name="T24" fmla="*/ 0 w 580"/>
              <a:gd name="T25" fmla="*/ 457068 h 798"/>
              <a:gd name="T26" fmla="*/ 144594 w 580"/>
              <a:gd name="T27" fmla="*/ 204525 h 798"/>
              <a:gd name="T28" fmla="*/ 144594 w 580"/>
              <a:gd name="T29" fmla="*/ 330797 h 798"/>
              <a:gd name="T30" fmla="*/ 172282 w 580"/>
              <a:gd name="T31" fmla="*/ 327240 h 798"/>
              <a:gd name="T32" fmla="*/ 203046 w 580"/>
              <a:gd name="T33" fmla="*/ 316569 h 798"/>
              <a:gd name="T34" fmla="*/ 235349 w 580"/>
              <a:gd name="T35" fmla="*/ 298784 h 798"/>
              <a:gd name="T36" fmla="*/ 267652 w 580"/>
              <a:gd name="T37" fmla="*/ 275664 h 798"/>
              <a:gd name="T38" fmla="*/ 301493 w 580"/>
              <a:gd name="T39" fmla="*/ 248987 h 798"/>
              <a:gd name="T40" fmla="*/ 332258 w 580"/>
              <a:gd name="T41" fmla="*/ 218753 h 798"/>
              <a:gd name="T42" fmla="*/ 363023 w 580"/>
              <a:gd name="T43" fmla="*/ 184962 h 798"/>
              <a:gd name="T44" fmla="*/ 389172 w 580"/>
              <a:gd name="T45" fmla="*/ 147614 h 798"/>
              <a:gd name="T46" fmla="*/ 412246 w 580"/>
              <a:gd name="T47" fmla="*/ 110266 h 798"/>
              <a:gd name="T48" fmla="*/ 429166 w 580"/>
              <a:gd name="T49" fmla="*/ 72918 h 798"/>
              <a:gd name="T50" fmla="*/ 441472 w 580"/>
              <a:gd name="T51" fmla="*/ 35570 h 798"/>
              <a:gd name="T52" fmla="*/ 444549 w 580"/>
              <a:gd name="T53" fmla="*/ 0 h 798"/>
              <a:gd name="T54" fmla="*/ 44608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Freeform 11"/>
          <p:cNvSpPr>
            <a:spLocks/>
          </p:cNvSpPr>
          <p:nvPr/>
        </p:nvSpPr>
        <p:spPr bwMode="gray">
          <a:xfrm flipH="1">
            <a:off x="5567363" y="3616325"/>
            <a:ext cx="446087" cy="709613"/>
          </a:xfrm>
          <a:custGeom>
            <a:avLst/>
            <a:gdLst>
              <a:gd name="T0" fmla="*/ 446087 w 580"/>
              <a:gd name="T1" fmla="*/ 0 h 798"/>
              <a:gd name="T2" fmla="*/ 444549 w 580"/>
              <a:gd name="T3" fmla="*/ 80032 h 798"/>
              <a:gd name="T4" fmla="*/ 436858 w 580"/>
              <a:gd name="T5" fmla="*/ 154728 h 798"/>
              <a:gd name="T6" fmla="*/ 424552 w 580"/>
              <a:gd name="T7" fmla="*/ 224088 h 798"/>
              <a:gd name="T8" fmla="*/ 404555 w 580"/>
              <a:gd name="T9" fmla="*/ 288114 h 798"/>
              <a:gd name="T10" fmla="*/ 379943 w 580"/>
              <a:gd name="T11" fmla="*/ 346803 h 798"/>
              <a:gd name="T12" fmla="*/ 347640 w 580"/>
              <a:gd name="T13" fmla="*/ 400158 h 798"/>
              <a:gd name="T14" fmla="*/ 309184 w 580"/>
              <a:gd name="T15" fmla="*/ 451734 h 798"/>
              <a:gd name="T16" fmla="*/ 263038 w 580"/>
              <a:gd name="T17" fmla="*/ 497974 h 798"/>
              <a:gd name="T18" fmla="*/ 207661 w 580"/>
              <a:gd name="T19" fmla="*/ 542436 h 798"/>
              <a:gd name="T20" fmla="*/ 144594 w 580"/>
              <a:gd name="T21" fmla="*/ 583341 h 798"/>
              <a:gd name="T22" fmla="*/ 144594 w 580"/>
              <a:gd name="T23" fmla="*/ 709613 h 798"/>
              <a:gd name="T24" fmla="*/ 0 w 580"/>
              <a:gd name="T25" fmla="*/ 457069 h 798"/>
              <a:gd name="T26" fmla="*/ 144594 w 580"/>
              <a:gd name="T27" fmla="*/ 204525 h 798"/>
              <a:gd name="T28" fmla="*/ 144594 w 580"/>
              <a:gd name="T29" fmla="*/ 330797 h 798"/>
              <a:gd name="T30" fmla="*/ 172282 w 580"/>
              <a:gd name="T31" fmla="*/ 327240 h 798"/>
              <a:gd name="T32" fmla="*/ 203046 w 580"/>
              <a:gd name="T33" fmla="*/ 316569 h 798"/>
              <a:gd name="T34" fmla="*/ 235349 w 580"/>
              <a:gd name="T35" fmla="*/ 298784 h 798"/>
              <a:gd name="T36" fmla="*/ 267652 w 580"/>
              <a:gd name="T37" fmla="*/ 275664 h 798"/>
              <a:gd name="T38" fmla="*/ 301493 w 580"/>
              <a:gd name="T39" fmla="*/ 248987 h 798"/>
              <a:gd name="T40" fmla="*/ 332258 w 580"/>
              <a:gd name="T41" fmla="*/ 218753 h 798"/>
              <a:gd name="T42" fmla="*/ 363023 w 580"/>
              <a:gd name="T43" fmla="*/ 184962 h 798"/>
              <a:gd name="T44" fmla="*/ 389172 w 580"/>
              <a:gd name="T45" fmla="*/ 147614 h 798"/>
              <a:gd name="T46" fmla="*/ 412246 w 580"/>
              <a:gd name="T47" fmla="*/ 110266 h 798"/>
              <a:gd name="T48" fmla="*/ 429166 w 580"/>
              <a:gd name="T49" fmla="*/ 72918 h 798"/>
              <a:gd name="T50" fmla="*/ 441472 w 580"/>
              <a:gd name="T51" fmla="*/ 35570 h 798"/>
              <a:gd name="T52" fmla="*/ 444549 w 580"/>
              <a:gd name="T53" fmla="*/ 0 h 798"/>
              <a:gd name="T54" fmla="*/ 44608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Freeform 7"/>
          <p:cNvSpPr>
            <a:spLocks/>
          </p:cNvSpPr>
          <p:nvPr/>
        </p:nvSpPr>
        <p:spPr bwMode="gray">
          <a:xfrm flipH="1">
            <a:off x="4881563" y="3640138"/>
            <a:ext cx="446087" cy="709612"/>
          </a:xfrm>
          <a:custGeom>
            <a:avLst/>
            <a:gdLst>
              <a:gd name="T0" fmla="*/ 446087 w 580"/>
              <a:gd name="T1" fmla="*/ 0 h 798"/>
              <a:gd name="T2" fmla="*/ 444549 w 580"/>
              <a:gd name="T3" fmla="*/ 80031 h 798"/>
              <a:gd name="T4" fmla="*/ 436858 w 580"/>
              <a:gd name="T5" fmla="*/ 154727 h 798"/>
              <a:gd name="T6" fmla="*/ 424552 w 580"/>
              <a:gd name="T7" fmla="*/ 224088 h 798"/>
              <a:gd name="T8" fmla="*/ 404555 w 580"/>
              <a:gd name="T9" fmla="*/ 288113 h 798"/>
              <a:gd name="T10" fmla="*/ 379943 w 580"/>
              <a:gd name="T11" fmla="*/ 346803 h 798"/>
              <a:gd name="T12" fmla="*/ 347640 w 580"/>
              <a:gd name="T13" fmla="*/ 400157 h 798"/>
              <a:gd name="T14" fmla="*/ 309184 w 580"/>
              <a:gd name="T15" fmla="*/ 451733 h 798"/>
              <a:gd name="T16" fmla="*/ 263038 w 580"/>
              <a:gd name="T17" fmla="*/ 497973 h 798"/>
              <a:gd name="T18" fmla="*/ 207661 w 580"/>
              <a:gd name="T19" fmla="*/ 542435 h 798"/>
              <a:gd name="T20" fmla="*/ 144594 w 580"/>
              <a:gd name="T21" fmla="*/ 583340 h 798"/>
              <a:gd name="T22" fmla="*/ 144594 w 580"/>
              <a:gd name="T23" fmla="*/ 709612 h 798"/>
              <a:gd name="T24" fmla="*/ 0 w 580"/>
              <a:gd name="T25" fmla="*/ 457068 h 798"/>
              <a:gd name="T26" fmla="*/ 144594 w 580"/>
              <a:gd name="T27" fmla="*/ 204525 h 798"/>
              <a:gd name="T28" fmla="*/ 144594 w 580"/>
              <a:gd name="T29" fmla="*/ 330797 h 798"/>
              <a:gd name="T30" fmla="*/ 172282 w 580"/>
              <a:gd name="T31" fmla="*/ 327240 h 798"/>
              <a:gd name="T32" fmla="*/ 203046 w 580"/>
              <a:gd name="T33" fmla="*/ 316569 h 798"/>
              <a:gd name="T34" fmla="*/ 235349 w 580"/>
              <a:gd name="T35" fmla="*/ 298784 h 798"/>
              <a:gd name="T36" fmla="*/ 267652 w 580"/>
              <a:gd name="T37" fmla="*/ 275664 h 798"/>
              <a:gd name="T38" fmla="*/ 301493 w 580"/>
              <a:gd name="T39" fmla="*/ 248987 h 798"/>
              <a:gd name="T40" fmla="*/ 332258 w 580"/>
              <a:gd name="T41" fmla="*/ 218753 h 798"/>
              <a:gd name="T42" fmla="*/ 363023 w 580"/>
              <a:gd name="T43" fmla="*/ 184962 h 798"/>
              <a:gd name="T44" fmla="*/ 389172 w 580"/>
              <a:gd name="T45" fmla="*/ 147614 h 798"/>
              <a:gd name="T46" fmla="*/ 412246 w 580"/>
              <a:gd name="T47" fmla="*/ 110266 h 798"/>
              <a:gd name="T48" fmla="*/ 429166 w 580"/>
              <a:gd name="T49" fmla="*/ 72918 h 798"/>
              <a:gd name="T50" fmla="*/ 441472 w 580"/>
              <a:gd name="T51" fmla="*/ 35570 h 798"/>
              <a:gd name="T52" fmla="*/ 444549 w 580"/>
              <a:gd name="T53" fmla="*/ 0 h 798"/>
              <a:gd name="T54" fmla="*/ 44608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Freeform 13"/>
          <p:cNvSpPr>
            <a:spLocks/>
          </p:cNvSpPr>
          <p:nvPr/>
        </p:nvSpPr>
        <p:spPr bwMode="gray">
          <a:xfrm>
            <a:off x="2824163" y="3706813"/>
            <a:ext cx="457200" cy="709612"/>
          </a:xfrm>
          <a:custGeom>
            <a:avLst/>
            <a:gdLst>
              <a:gd name="T0" fmla="*/ 457200 w 580"/>
              <a:gd name="T1" fmla="*/ 0 h 798"/>
              <a:gd name="T2" fmla="*/ 455623 w 580"/>
              <a:gd name="T3" fmla="*/ 80031 h 798"/>
              <a:gd name="T4" fmla="*/ 447741 w 580"/>
              <a:gd name="T5" fmla="*/ 154727 h 798"/>
              <a:gd name="T6" fmla="*/ 435128 w 580"/>
              <a:gd name="T7" fmla="*/ 224088 h 798"/>
              <a:gd name="T8" fmla="*/ 414633 w 580"/>
              <a:gd name="T9" fmla="*/ 288113 h 798"/>
              <a:gd name="T10" fmla="*/ 389408 w 580"/>
              <a:gd name="T11" fmla="*/ 346803 h 798"/>
              <a:gd name="T12" fmla="*/ 356301 w 580"/>
              <a:gd name="T13" fmla="*/ 400157 h 798"/>
              <a:gd name="T14" fmla="*/ 316887 w 580"/>
              <a:gd name="T15" fmla="*/ 451733 h 798"/>
              <a:gd name="T16" fmla="*/ 269590 w 580"/>
              <a:gd name="T17" fmla="*/ 497973 h 798"/>
              <a:gd name="T18" fmla="*/ 212834 w 580"/>
              <a:gd name="T19" fmla="*/ 542435 h 798"/>
              <a:gd name="T20" fmla="*/ 148196 w 580"/>
              <a:gd name="T21" fmla="*/ 583340 h 798"/>
              <a:gd name="T22" fmla="*/ 148196 w 580"/>
              <a:gd name="T23" fmla="*/ 709612 h 798"/>
              <a:gd name="T24" fmla="*/ 0 w 580"/>
              <a:gd name="T25" fmla="*/ 457068 h 798"/>
              <a:gd name="T26" fmla="*/ 148196 w 580"/>
              <a:gd name="T27" fmla="*/ 204525 h 798"/>
              <a:gd name="T28" fmla="*/ 148196 w 580"/>
              <a:gd name="T29" fmla="*/ 330797 h 798"/>
              <a:gd name="T30" fmla="*/ 176574 w 580"/>
              <a:gd name="T31" fmla="*/ 327240 h 798"/>
              <a:gd name="T32" fmla="*/ 208105 w 580"/>
              <a:gd name="T33" fmla="*/ 316569 h 798"/>
              <a:gd name="T34" fmla="*/ 241212 w 580"/>
              <a:gd name="T35" fmla="*/ 298784 h 798"/>
              <a:gd name="T36" fmla="*/ 274320 w 580"/>
              <a:gd name="T37" fmla="*/ 275664 h 798"/>
              <a:gd name="T38" fmla="*/ 309004 w 580"/>
              <a:gd name="T39" fmla="*/ 248987 h 798"/>
              <a:gd name="T40" fmla="*/ 340535 w 580"/>
              <a:gd name="T41" fmla="*/ 218753 h 798"/>
              <a:gd name="T42" fmla="*/ 372066 w 580"/>
              <a:gd name="T43" fmla="*/ 184962 h 798"/>
              <a:gd name="T44" fmla="*/ 398868 w 580"/>
              <a:gd name="T45" fmla="*/ 147614 h 798"/>
              <a:gd name="T46" fmla="*/ 422516 w 580"/>
              <a:gd name="T47" fmla="*/ 110266 h 798"/>
              <a:gd name="T48" fmla="*/ 439858 w 580"/>
              <a:gd name="T49" fmla="*/ 72918 h 798"/>
              <a:gd name="T50" fmla="*/ 452470 w 580"/>
              <a:gd name="T51" fmla="*/ 35570 h 798"/>
              <a:gd name="T52" fmla="*/ 455623 w 580"/>
              <a:gd name="T53" fmla="*/ 0 h 798"/>
              <a:gd name="T54" fmla="*/ 457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Freeform 12"/>
          <p:cNvSpPr>
            <a:spLocks/>
          </p:cNvSpPr>
          <p:nvPr/>
        </p:nvSpPr>
        <p:spPr bwMode="gray">
          <a:xfrm rot="-611150">
            <a:off x="3395663" y="3730625"/>
            <a:ext cx="571500" cy="709613"/>
          </a:xfrm>
          <a:custGeom>
            <a:avLst/>
            <a:gdLst>
              <a:gd name="T0" fmla="*/ 571500 w 580"/>
              <a:gd name="T1" fmla="*/ 0 h 798"/>
              <a:gd name="T2" fmla="*/ 569529 w 580"/>
              <a:gd name="T3" fmla="*/ 80032 h 798"/>
              <a:gd name="T4" fmla="*/ 559676 w 580"/>
              <a:gd name="T5" fmla="*/ 154728 h 798"/>
              <a:gd name="T6" fmla="*/ 543910 w 580"/>
              <a:gd name="T7" fmla="*/ 224088 h 798"/>
              <a:gd name="T8" fmla="*/ 518291 w 580"/>
              <a:gd name="T9" fmla="*/ 288114 h 798"/>
              <a:gd name="T10" fmla="*/ 486760 w 580"/>
              <a:gd name="T11" fmla="*/ 346803 h 798"/>
              <a:gd name="T12" fmla="*/ 445376 w 580"/>
              <a:gd name="T13" fmla="*/ 400158 h 798"/>
              <a:gd name="T14" fmla="*/ 396109 w 580"/>
              <a:gd name="T15" fmla="*/ 451734 h 798"/>
              <a:gd name="T16" fmla="*/ 336988 w 580"/>
              <a:gd name="T17" fmla="*/ 497974 h 798"/>
              <a:gd name="T18" fmla="*/ 266043 w 580"/>
              <a:gd name="T19" fmla="*/ 542436 h 798"/>
              <a:gd name="T20" fmla="*/ 185245 w 580"/>
              <a:gd name="T21" fmla="*/ 583341 h 798"/>
              <a:gd name="T22" fmla="*/ 185245 w 580"/>
              <a:gd name="T23" fmla="*/ 709613 h 798"/>
              <a:gd name="T24" fmla="*/ 0 w 580"/>
              <a:gd name="T25" fmla="*/ 457069 h 798"/>
              <a:gd name="T26" fmla="*/ 185245 w 580"/>
              <a:gd name="T27" fmla="*/ 204525 h 798"/>
              <a:gd name="T28" fmla="*/ 185245 w 580"/>
              <a:gd name="T29" fmla="*/ 330797 h 798"/>
              <a:gd name="T30" fmla="*/ 220717 w 580"/>
              <a:gd name="T31" fmla="*/ 327240 h 798"/>
              <a:gd name="T32" fmla="*/ 260131 w 580"/>
              <a:gd name="T33" fmla="*/ 316569 h 798"/>
              <a:gd name="T34" fmla="*/ 301516 w 580"/>
              <a:gd name="T35" fmla="*/ 298784 h 798"/>
              <a:gd name="T36" fmla="*/ 342900 w 580"/>
              <a:gd name="T37" fmla="*/ 275664 h 798"/>
              <a:gd name="T38" fmla="*/ 386255 w 580"/>
              <a:gd name="T39" fmla="*/ 248987 h 798"/>
              <a:gd name="T40" fmla="*/ 425669 w 580"/>
              <a:gd name="T41" fmla="*/ 218753 h 798"/>
              <a:gd name="T42" fmla="*/ 465083 w 580"/>
              <a:gd name="T43" fmla="*/ 184962 h 798"/>
              <a:gd name="T44" fmla="*/ 498584 w 580"/>
              <a:gd name="T45" fmla="*/ 147614 h 798"/>
              <a:gd name="T46" fmla="*/ 528145 w 580"/>
              <a:gd name="T47" fmla="*/ 110266 h 798"/>
              <a:gd name="T48" fmla="*/ 549822 w 580"/>
              <a:gd name="T49" fmla="*/ 72918 h 798"/>
              <a:gd name="T50" fmla="*/ 565588 w 580"/>
              <a:gd name="T51" fmla="*/ 35570 h 798"/>
              <a:gd name="T52" fmla="*/ 569529 w 580"/>
              <a:gd name="T53" fmla="*/ 0 h 798"/>
              <a:gd name="T54" fmla="*/ 5715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Freeform 17"/>
          <p:cNvSpPr>
            <a:spLocks/>
          </p:cNvSpPr>
          <p:nvPr/>
        </p:nvSpPr>
        <p:spPr bwMode="gray">
          <a:xfrm rot="730405">
            <a:off x="2595563" y="2824163"/>
            <a:ext cx="457200" cy="709612"/>
          </a:xfrm>
          <a:custGeom>
            <a:avLst/>
            <a:gdLst>
              <a:gd name="T0" fmla="*/ 457200 w 580"/>
              <a:gd name="T1" fmla="*/ 0 h 798"/>
              <a:gd name="T2" fmla="*/ 455623 w 580"/>
              <a:gd name="T3" fmla="*/ 80031 h 798"/>
              <a:gd name="T4" fmla="*/ 447741 w 580"/>
              <a:gd name="T5" fmla="*/ 154727 h 798"/>
              <a:gd name="T6" fmla="*/ 435128 w 580"/>
              <a:gd name="T7" fmla="*/ 224088 h 798"/>
              <a:gd name="T8" fmla="*/ 414633 w 580"/>
              <a:gd name="T9" fmla="*/ 288113 h 798"/>
              <a:gd name="T10" fmla="*/ 389408 w 580"/>
              <a:gd name="T11" fmla="*/ 346803 h 798"/>
              <a:gd name="T12" fmla="*/ 356301 w 580"/>
              <a:gd name="T13" fmla="*/ 400157 h 798"/>
              <a:gd name="T14" fmla="*/ 316887 w 580"/>
              <a:gd name="T15" fmla="*/ 451733 h 798"/>
              <a:gd name="T16" fmla="*/ 269590 w 580"/>
              <a:gd name="T17" fmla="*/ 497973 h 798"/>
              <a:gd name="T18" fmla="*/ 212834 w 580"/>
              <a:gd name="T19" fmla="*/ 542435 h 798"/>
              <a:gd name="T20" fmla="*/ 148196 w 580"/>
              <a:gd name="T21" fmla="*/ 583340 h 798"/>
              <a:gd name="T22" fmla="*/ 148196 w 580"/>
              <a:gd name="T23" fmla="*/ 709612 h 798"/>
              <a:gd name="T24" fmla="*/ 0 w 580"/>
              <a:gd name="T25" fmla="*/ 457068 h 798"/>
              <a:gd name="T26" fmla="*/ 148196 w 580"/>
              <a:gd name="T27" fmla="*/ 204525 h 798"/>
              <a:gd name="T28" fmla="*/ 148196 w 580"/>
              <a:gd name="T29" fmla="*/ 330797 h 798"/>
              <a:gd name="T30" fmla="*/ 176574 w 580"/>
              <a:gd name="T31" fmla="*/ 327240 h 798"/>
              <a:gd name="T32" fmla="*/ 208105 w 580"/>
              <a:gd name="T33" fmla="*/ 316569 h 798"/>
              <a:gd name="T34" fmla="*/ 241212 w 580"/>
              <a:gd name="T35" fmla="*/ 298784 h 798"/>
              <a:gd name="T36" fmla="*/ 274320 w 580"/>
              <a:gd name="T37" fmla="*/ 275664 h 798"/>
              <a:gd name="T38" fmla="*/ 309004 w 580"/>
              <a:gd name="T39" fmla="*/ 248987 h 798"/>
              <a:gd name="T40" fmla="*/ 340535 w 580"/>
              <a:gd name="T41" fmla="*/ 218753 h 798"/>
              <a:gd name="T42" fmla="*/ 372066 w 580"/>
              <a:gd name="T43" fmla="*/ 184962 h 798"/>
              <a:gd name="T44" fmla="*/ 398868 w 580"/>
              <a:gd name="T45" fmla="*/ 147614 h 798"/>
              <a:gd name="T46" fmla="*/ 422516 w 580"/>
              <a:gd name="T47" fmla="*/ 110266 h 798"/>
              <a:gd name="T48" fmla="*/ 439858 w 580"/>
              <a:gd name="T49" fmla="*/ 72918 h 798"/>
              <a:gd name="T50" fmla="*/ 452470 w 580"/>
              <a:gd name="T51" fmla="*/ 35570 h 798"/>
              <a:gd name="T52" fmla="*/ 455623 w 580"/>
              <a:gd name="T53" fmla="*/ 0 h 798"/>
              <a:gd name="T54" fmla="*/ 457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Freeform 8"/>
          <p:cNvSpPr>
            <a:spLocks/>
          </p:cNvSpPr>
          <p:nvPr/>
        </p:nvSpPr>
        <p:spPr bwMode="gray">
          <a:xfrm rot="3897822">
            <a:off x="4125119" y="3712369"/>
            <a:ext cx="584200" cy="671512"/>
          </a:xfrm>
          <a:custGeom>
            <a:avLst/>
            <a:gdLst>
              <a:gd name="T0" fmla="*/ 0 w 702"/>
              <a:gd name="T1" fmla="*/ 0 h 1117"/>
              <a:gd name="T2" fmla="*/ 1664 w 702"/>
              <a:gd name="T3" fmla="*/ 75748 h 1117"/>
              <a:gd name="T4" fmla="*/ 12483 w 702"/>
              <a:gd name="T5" fmla="*/ 146687 h 1117"/>
              <a:gd name="T6" fmla="*/ 28295 w 702"/>
              <a:gd name="T7" fmla="*/ 212215 h 1117"/>
              <a:gd name="T8" fmla="*/ 54093 w 702"/>
              <a:gd name="T9" fmla="*/ 272933 h 1117"/>
              <a:gd name="T10" fmla="*/ 86548 w 702"/>
              <a:gd name="T11" fmla="*/ 328241 h 1117"/>
              <a:gd name="T12" fmla="*/ 128990 w 702"/>
              <a:gd name="T13" fmla="*/ 378740 h 1117"/>
              <a:gd name="T14" fmla="*/ 178922 w 702"/>
              <a:gd name="T15" fmla="*/ 427435 h 1117"/>
              <a:gd name="T16" fmla="*/ 239672 w 702"/>
              <a:gd name="T17" fmla="*/ 471321 h 1117"/>
              <a:gd name="T18" fmla="*/ 312073 w 702"/>
              <a:gd name="T19" fmla="*/ 513403 h 1117"/>
              <a:gd name="T20" fmla="*/ 394460 w 702"/>
              <a:gd name="T21" fmla="*/ 551878 h 1117"/>
              <a:gd name="T22" fmla="*/ 394460 w 702"/>
              <a:gd name="T23" fmla="*/ 671512 h 1117"/>
              <a:gd name="T24" fmla="*/ 584200 w 702"/>
              <a:gd name="T25" fmla="*/ 432245 h 1117"/>
              <a:gd name="T26" fmla="*/ 394460 w 702"/>
              <a:gd name="T27" fmla="*/ 193578 h 1117"/>
              <a:gd name="T28" fmla="*/ 394460 w 702"/>
              <a:gd name="T29" fmla="*/ 313212 h 1117"/>
              <a:gd name="T30" fmla="*/ 358675 w 702"/>
              <a:gd name="T31" fmla="*/ 309605 h 1117"/>
              <a:gd name="T32" fmla="*/ 317898 w 702"/>
              <a:gd name="T33" fmla="*/ 299385 h 1117"/>
              <a:gd name="T34" fmla="*/ 276288 w 702"/>
              <a:gd name="T35" fmla="*/ 282552 h 1117"/>
              <a:gd name="T36" fmla="*/ 233846 w 702"/>
              <a:gd name="T37" fmla="*/ 260910 h 1117"/>
              <a:gd name="T38" fmla="*/ 189740 w 702"/>
              <a:gd name="T39" fmla="*/ 235660 h 1117"/>
              <a:gd name="T40" fmla="*/ 148963 w 702"/>
              <a:gd name="T41" fmla="*/ 206804 h 1117"/>
              <a:gd name="T42" fmla="*/ 109017 w 702"/>
              <a:gd name="T43" fmla="*/ 174942 h 1117"/>
              <a:gd name="T44" fmla="*/ 74897 w 702"/>
              <a:gd name="T45" fmla="*/ 139473 h 1117"/>
              <a:gd name="T46" fmla="*/ 44106 w 702"/>
              <a:gd name="T47" fmla="*/ 104604 h 1117"/>
              <a:gd name="T48" fmla="*/ 22469 w 702"/>
              <a:gd name="T49" fmla="*/ 69135 h 1117"/>
              <a:gd name="T50" fmla="*/ 5825 w 702"/>
              <a:gd name="T51" fmla="*/ 33666 h 1117"/>
              <a:gd name="T52" fmla="*/ 1664 w 702"/>
              <a:gd name="T53" fmla="*/ 0 h 1117"/>
              <a:gd name="T54" fmla="*/ 119836 w 702"/>
              <a:gd name="T55" fmla="*/ 86569 h 1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02"/>
              <a:gd name="T85" fmla="*/ 0 h 1117"/>
              <a:gd name="T86" fmla="*/ 702 w 702"/>
              <a:gd name="T87" fmla="*/ 1117 h 11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02" h="1117">
                <a:moveTo>
                  <a:pt x="0" y="0"/>
                </a:moveTo>
                <a:lnTo>
                  <a:pt x="2" y="126"/>
                </a:lnTo>
                <a:lnTo>
                  <a:pt x="15" y="244"/>
                </a:lnTo>
                <a:lnTo>
                  <a:pt x="34" y="353"/>
                </a:lnTo>
                <a:lnTo>
                  <a:pt x="65" y="454"/>
                </a:lnTo>
                <a:lnTo>
                  <a:pt x="104" y="546"/>
                </a:lnTo>
                <a:lnTo>
                  <a:pt x="155" y="630"/>
                </a:lnTo>
                <a:lnTo>
                  <a:pt x="215" y="711"/>
                </a:lnTo>
                <a:lnTo>
                  <a:pt x="288" y="784"/>
                </a:lnTo>
                <a:lnTo>
                  <a:pt x="375" y="854"/>
                </a:lnTo>
                <a:lnTo>
                  <a:pt x="474" y="918"/>
                </a:lnTo>
                <a:lnTo>
                  <a:pt x="474" y="1117"/>
                </a:lnTo>
                <a:lnTo>
                  <a:pt x="702" y="719"/>
                </a:lnTo>
                <a:lnTo>
                  <a:pt x="474" y="322"/>
                </a:lnTo>
                <a:lnTo>
                  <a:pt x="474" y="521"/>
                </a:lnTo>
                <a:lnTo>
                  <a:pt x="431" y="515"/>
                </a:lnTo>
                <a:lnTo>
                  <a:pt x="382" y="498"/>
                </a:lnTo>
                <a:lnTo>
                  <a:pt x="332" y="470"/>
                </a:lnTo>
                <a:lnTo>
                  <a:pt x="281" y="434"/>
                </a:lnTo>
                <a:lnTo>
                  <a:pt x="228" y="392"/>
                </a:lnTo>
                <a:lnTo>
                  <a:pt x="179" y="344"/>
                </a:lnTo>
                <a:lnTo>
                  <a:pt x="131" y="291"/>
                </a:lnTo>
                <a:lnTo>
                  <a:pt x="90" y="232"/>
                </a:lnTo>
                <a:lnTo>
                  <a:pt x="53" y="174"/>
                </a:lnTo>
                <a:lnTo>
                  <a:pt x="27" y="115"/>
                </a:lnTo>
                <a:lnTo>
                  <a:pt x="7" y="56"/>
                </a:lnTo>
                <a:lnTo>
                  <a:pt x="2" y="0"/>
                </a:lnTo>
                <a:lnTo>
                  <a:pt x="144" y="144"/>
                </a:lnTo>
              </a:path>
            </a:pathLst>
          </a:custGeom>
          <a:gradFill rotWithShape="1">
            <a:gsLst>
              <a:gs pos="0">
                <a:srgbClr val="9B9D53"/>
              </a:gs>
              <a:gs pos="100000">
                <a:srgbClr val="DFE0C8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AutoShape 15"/>
          <p:cNvSpPr>
            <a:spLocks noChangeArrowheads="1"/>
          </p:cNvSpPr>
          <p:nvPr/>
        </p:nvSpPr>
        <p:spPr bwMode="auto">
          <a:xfrm>
            <a:off x="6596063" y="2962275"/>
            <a:ext cx="13716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СЛИВКИ 20%</a:t>
            </a:r>
            <a:endParaRPr kumimoji="0" lang="ru-RU" sz="1800" b="0"/>
          </a:p>
        </p:txBody>
      </p:sp>
      <p:sp>
        <p:nvSpPr>
          <p:cNvPr id="31759" name="AutoShape 10"/>
          <p:cNvSpPr>
            <a:spLocks noChangeArrowheads="1"/>
          </p:cNvSpPr>
          <p:nvPr/>
        </p:nvSpPr>
        <p:spPr bwMode="auto">
          <a:xfrm>
            <a:off x="1338263" y="3640138"/>
            <a:ext cx="13716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ЖЕЛАТИН</a:t>
            </a:r>
            <a:endParaRPr kumimoji="0" lang="ru-RU" sz="1800" b="0"/>
          </a:p>
        </p:txBody>
      </p:sp>
      <p:sp>
        <p:nvSpPr>
          <p:cNvPr id="31760" name="AutoShape 14"/>
          <p:cNvSpPr>
            <a:spLocks noChangeArrowheads="1"/>
          </p:cNvSpPr>
          <p:nvPr/>
        </p:nvSpPr>
        <p:spPr bwMode="auto">
          <a:xfrm>
            <a:off x="1223963" y="2847975"/>
            <a:ext cx="13716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ВКУСОВЫЕ ПРОДУКТЫ</a:t>
            </a:r>
            <a:endParaRPr kumimoji="0" lang="ru-RU" sz="1800" b="0"/>
          </a:p>
        </p:txBody>
      </p:sp>
      <p:sp>
        <p:nvSpPr>
          <p:cNvPr id="31761" name="AutoShape 9"/>
          <p:cNvSpPr>
            <a:spLocks noChangeArrowheads="1"/>
          </p:cNvSpPr>
          <p:nvPr/>
        </p:nvSpPr>
        <p:spPr bwMode="auto">
          <a:xfrm>
            <a:off x="6138863" y="3754438"/>
            <a:ext cx="16002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ЯЙЦА</a:t>
            </a:r>
            <a:endParaRPr kumimoji="0" lang="ru-RU" sz="1800" b="0"/>
          </a:p>
        </p:txBody>
      </p:sp>
      <p:sp>
        <p:nvSpPr>
          <p:cNvPr id="31762" name="AutoShape 6"/>
          <p:cNvSpPr>
            <a:spLocks noChangeArrowheads="1"/>
          </p:cNvSpPr>
          <p:nvPr/>
        </p:nvSpPr>
        <p:spPr bwMode="auto">
          <a:xfrm>
            <a:off x="1692275" y="4437063"/>
            <a:ext cx="16002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ПЛОДОВО-ЯГОДНОЕ ПЮРЕ</a:t>
            </a:r>
            <a:endParaRPr kumimoji="0" lang="ru-RU" sz="1800" b="0"/>
          </a:p>
        </p:txBody>
      </p:sp>
      <p:sp>
        <p:nvSpPr>
          <p:cNvPr id="31763" name="AutoShape 4"/>
          <p:cNvSpPr>
            <a:spLocks noChangeArrowheads="1"/>
          </p:cNvSpPr>
          <p:nvPr/>
        </p:nvSpPr>
        <p:spPr bwMode="auto">
          <a:xfrm>
            <a:off x="3492500" y="4652963"/>
            <a:ext cx="16002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САХАР</a:t>
            </a:r>
            <a:endParaRPr kumimoji="0" lang="ru-RU" sz="1800" b="0"/>
          </a:p>
        </p:txBody>
      </p:sp>
      <p:sp>
        <p:nvSpPr>
          <p:cNvPr id="31764" name="AutoShape 5"/>
          <p:cNvSpPr>
            <a:spLocks noChangeArrowheads="1"/>
          </p:cNvSpPr>
          <p:nvPr/>
        </p:nvSpPr>
        <p:spPr bwMode="auto">
          <a:xfrm>
            <a:off x="5292725" y="4365625"/>
            <a:ext cx="1600200" cy="457200"/>
          </a:xfrm>
          <a:prstGeom prst="flowChartAlternateProcess">
            <a:avLst/>
          </a:prstGeom>
          <a:gradFill rotWithShape="1">
            <a:gsLst>
              <a:gs pos="0">
                <a:srgbClr val="A8A400"/>
              </a:gs>
              <a:gs pos="50000">
                <a:srgbClr val="FFFEE5"/>
              </a:gs>
              <a:gs pos="100000">
                <a:srgbClr val="A8A400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МОЛОКО</a:t>
            </a:r>
            <a:endParaRPr kumimoji="0" lang="ru-RU" sz="1800" b="0"/>
          </a:p>
        </p:txBody>
      </p:sp>
      <p:sp>
        <p:nvSpPr>
          <p:cNvPr id="31765" name="Rectangle 22"/>
          <p:cNvSpPr>
            <a:spLocks noChangeArrowheads="1"/>
          </p:cNvSpPr>
          <p:nvPr/>
        </p:nvSpPr>
        <p:spPr bwMode="auto">
          <a:xfrm>
            <a:off x="1566863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6" name="Rectangle 25"/>
          <p:cNvSpPr>
            <a:spLocks noChangeArrowheads="1"/>
          </p:cNvSpPr>
          <p:nvPr/>
        </p:nvSpPr>
        <p:spPr bwMode="auto">
          <a:xfrm>
            <a:off x="1566863" y="280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1767" name="Rectangle 26"/>
          <p:cNvSpPr>
            <a:spLocks noChangeArrowheads="1"/>
          </p:cNvSpPr>
          <p:nvPr/>
        </p:nvSpPr>
        <p:spPr bwMode="auto">
          <a:xfrm>
            <a:off x="1566863" y="280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1566863" y="28035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1566863" y="361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1770" name="Rectangle 31"/>
          <p:cNvSpPr>
            <a:spLocks noChangeArrowheads="1"/>
          </p:cNvSpPr>
          <p:nvPr/>
        </p:nvSpPr>
        <p:spPr bwMode="auto">
          <a:xfrm>
            <a:off x="1566863" y="361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31771" name="Picture 39" descr="Желатин"/>
          <p:cNvPicPr>
            <a:picLocks noChangeAspect="1" noChangeArrowheads="1"/>
          </p:cNvPicPr>
          <p:nvPr/>
        </p:nvPicPr>
        <p:blipFill>
          <a:blip r:embed="rId2"/>
          <a:srcRect l="7657" r="4198" b="2750"/>
          <a:stretch>
            <a:fillRect/>
          </a:stretch>
        </p:blipFill>
        <p:spPr bwMode="auto">
          <a:xfrm>
            <a:off x="7019925" y="765175"/>
            <a:ext cx="16795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40" descr="кеф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15128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41" descr="j01779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5013325"/>
            <a:ext cx="2260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43" descr="бана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5229225"/>
            <a:ext cx="1800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44" descr="слив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013325"/>
            <a:ext cx="2305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46" descr="ваниль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DD1E9"/>
              </a:clrFrom>
              <a:clrTo>
                <a:srgbClr val="DDD1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620713"/>
            <a:ext cx="21701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990033"/>
                </a:solidFill>
              </a:rPr>
              <a:t>должен уметь</a:t>
            </a:r>
            <a:r>
              <a:rPr lang="ru-RU" sz="20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Определять качество сырья, распознавать ассортимент пищевых продуктов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по внешним отличительным признакам;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Подбирать необходимое оборудование, грамотно эксплуатировать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торгово-технологическое оборудование с соблюдением  правил безопасности,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осуществлять мероприятия по предупреждению производственного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травматизма  и профзаболеваний;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Соблюдать санитарно – гигиенических требования  на  всех стадиях технологического процесса производства,  хранения и реализации готовой продукции;  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Рационально и эффективно подготавливать к работе рабочее место, производить уборку после окончания технологического процесса;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Приготавливать сладкие блюда и напитки с соблюдением условий технологического процесса, с учетом норм закладки, совместимости и взаимозаменяемости сырья, требований нормативной документации, производить необходимые технологические расчеты с использованием  Сборника рецептур;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Определять качество приготовляемой пищи, предупреждать и устранять возможные её недостатки;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Соблюдать правила внутреннего распорядка.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609600"/>
            <a:ext cx="5686425" cy="731838"/>
          </a:xfrm>
        </p:spPr>
        <p:txBody>
          <a:bodyPr/>
          <a:lstStyle/>
          <a:p>
            <a:pPr eaLnBrk="1" hangingPunct="1"/>
            <a:r>
              <a:rPr lang="ru-RU" altLang="ko-KR" sz="3600" b="1" smtClean="0">
                <a:solidFill>
                  <a:srgbClr val="FF0000"/>
                </a:solidFill>
              </a:rPr>
              <a:t>Приготовление крема: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32771" name="Picture 18" descr="крем абр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8000"/>
          </a:blip>
          <a:srcRect t="12599" b="12599"/>
          <a:stretch>
            <a:fillRect/>
          </a:stretch>
        </p:blipFill>
        <p:spPr bwMode="auto">
          <a:xfrm>
            <a:off x="6372225" y="1412875"/>
            <a:ext cx="25368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молоко"/>
          <p:cNvPicPr>
            <a:picLocks noChangeAspect="1" noChangeArrowheads="1"/>
          </p:cNvPicPr>
          <p:nvPr/>
        </p:nvPicPr>
        <p:blipFill>
          <a:blip r:embed="rId3"/>
          <a:srcRect t="6573" b="8217"/>
          <a:stretch>
            <a:fillRect/>
          </a:stretch>
        </p:blipFill>
        <p:spPr bwMode="auto">
          <a:xfrm>
            <a:off x="179388" y="620713"/>
            <a:ext cx="1933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17"/>
          <p:cNvSpPr>
            <a:spLocks noChangeArrowheads="1"/>
          </p:cNvSpPr>
          <p:nvPr/>
        </p:nvSpPr>
        <p:spPr bwMode="auto">
          <a:xfrm>
            <a:off x="2171700" y="2455863"/>
            <a:ext cx="4000500" cy="3429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ГОТОВЯТ ЯИЧНО-МОЛОЧНУЮ СМЕСЬ</a:t>
            </a:r>
            <a:endParaRPr kumimoji="0" lang="ru-RU" sz="1100"/>
          </a:p>
          <a:p>
            <a:pPr eaLnBrk="0" hangingPunct="0"/>
            <a:endParaRPr kumimoji="0" lang="ru-RU" sz="1800" b="0"/>
          </a:p>
        </p:txBody>
      </p:sp>
      <p:sp>
        <p:nvSpPr>
          <p:cNvPr id="32774" name="Rectangle 16"/>
          <p:cNvSpPr>
            <a:spLocks noChangeArrowheads="1"/>
          </p:cNvSpPr>
          <p:nvPr/>
        </p:nvSpPr>
        <p:spPr bwMode="gray">
          <a:xfrm rot="3419336">
            <a:off x="2180432" y="2337594"/>
            <a:ext cx="379412" cy="393700"/>
          </a:xfrm>
          <a:prstGeom prst="rect">
            <a:avLst/>
          </a:prstGeom>
          <a:solidFill>
            <a:srgbClr val="D3A553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3A55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kumimoji="0" lang="ru-RU" sz="1800" b="0"/>
          </a:p>
        </p:txBody>
      </p:sp>
      <p:sp>
        <p:nvSpPr>
          <p:cNvPr id="32775" name="AutoShape 15"/>
          <p:cNvSpPr>
            <a:spLocks noChangeArrowheads="1"/>
          </p:cNvSpPr>
          <p:nvPr/>
        </p:nvSpPr>
        <p:spPr bwMode="auto">
          <a:xfrm>
            <a:off x="2171700" y="3038475"/>
            <a:ext cx="4000500" cy="3429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kumimoji="0" lang="ru-RU" sz="1000">
                <a:solidFill>
                  <a:srgbClr val="FF0000"/>
                </a:solidFill>
                <a:cs typeface="Times New Roman" pitchFamily="18" charset="0"/>
              </a:rPr>
              <a:t>ВВОДЯТ АРОМАТИЗИРУЮЩИЕ ВЕЩЕСТВА</a:t>
            </a:r>
            <a:endParaRPr kumimoji="0" lang="ru-RU" sz="1800" b="0"/>
          </a:p>
        </p:txBody>
      </p:sp>
      <p:sp>
        <p:nvSpPr>
          <p:cNvPr id="32776" name="AutoShape 14"/>
          <p:cNvSpPr>
            <a:spLocks noChangeArrowheads="1"/>
          </p:cNvSpPr>
          <p:nvPr/>
        </p:nvSpPr>
        <p:spPr bwMode="auto">
          <a:xfrm>
            <a:off x="2171700" y="3602038"/>
            <a:ext cx="4000500" cy="3429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ВВОДЯТ РАСТВОРЁННЫЙ ЖЕЛАТИН</a:t>
            </a:r>
            <a:endParaRPr kumimoji="0" lang="ru-RU" sz="1800" b="0"/>
          </a:p>
        </p:txBody>
      </p:sp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2171700" y="4159250"/>
            <a:ext cx="4000500" cy="3429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СОЕДИНЯЮТ СО ВЗБИТЫМИ СЛИВКИ</a:t>
            </a:r>
            <a:endParaRPr kumimoji="0" lang="ru-RU" sz="1100"/>
          </a:p>
          <a:p>
            <a:pPr eaLnBrk="0" hangingPunct="0"/>
            <a:endParaRPr kumimoji="0" lang="ru-RU" sz="1800" b="0"/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2171700" y="4718050"/>
            <a:ext cx="4000500" cy="3429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РАЗЛИВАЮТ В ФОРМЫ И ОХЛАЖДАЮТ</a:t>
            </a:r>
            <a:endParaRPr kumimoji="0" lang="ru-RU" sz="1800" b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gray">
          <a:xfrm rot="3419336">
            <a:off x="2180431" y="2920207"/>
            <a:ext cx="379413" cy="393700"/>
          </a:xfrm>
          <a:prstGeom prst="rect">
            <a:avLst/>
          </a:prstGeom>
          <a:solidFill>
            <a:srgbClr val="D3A553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3A55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2</a:t>
            </a:r>
            <a:endParaRPr kumimoji="0" lang="ru-RU" sz="1800" b="0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gray">
          <a:xfrm rot="3419336">
            <a:off x="2180431" y="3479007"/>
            <a:ext cx="379413" cy="393700"/>
          </a:xfrm>
          <a:prstGeom prst="rect">
            <a:avLst/>
          </a:prstGeom>
          <a:solidFill>
            <a:srgbClr val="D3A553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3A55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3</a:t>
            </a:r>
            <a:endParaRPr kumimoji="0" lang="ru-RU" sz="1800" b="0"/>
          </a:p>
        </p:txBody>
      </p:sp>
      <p:sp>
        <p:nvSpPr>
          <p:cNvPr id="32781" name="Rectangle 9"/>
          <p:cNvSpPr>
            <a:spLocks noChangeArrowheads="1"/>
          </p:cNvSpPr>
          <p:nvPr/>
        </p:nvSpPr>
        <p:spPr bwMode="gray">
          <a:xfrm rot="3419336">
            <a:off x="2180432" y="4036219"/>
            <a:ext cx="379412" cy="393700"/>
          </a:xfrm>
          <a:prstGeom prst="rect">
            <a:avLst/>
          </a:prstGeom>
          <a:solidFill>
            <a:srgbClr val="D3A553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3A55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4</a:t>
            </a:r>
            <a:endParaRPr kumimoji="0" lang="ru-RU" sz="1800" b="0"/>
          </a:p>
        </p:txBody>
      </p:sp>
      <p:sp>
        <p:nvSpPr>
          <p:cNvPr id="32782" name="Rectangle 8"/>
          <p:cNvSpPr>
            <a:spLocks noChangeArrowheads="1"/>
          </p:cNvSpPr>
          <p:nvPr/>
        </p:nvSpPr>
        <p:spPr bwMode="gray">
          <a:xfrm rot="3419336">
            <a:off x="2180431" y="4599782"/>
            <a:ext cx="379413" cy="393700"/>
          </a:xfrm>
          <a:prstGeom prst="rect">
            <a:avLst/>
          </a:prstGeom>
          <a:solidFill>
            <a:srgbClr val="D3A553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3A55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5</a:t>
            </a:r>
            <a:endParaRPr kumimoji="0" lang="ru-RU" sz="1800" b="0"/>
          </a:p>
        </p:txBody>
      </p:sp>
      <p:sp>
        <p:nvSpPr>
          <p:cNvPr id="32783" name="AutoShape 5"/>
          <p:cNvSpPr>
            <a:spLocks noChangeArrowheads="1"/>
          </p:cNvSpPr>
          <p:nvPr/>
        </p:nvSpPr>
        <p:spPr bwMode="auto">
          <a:xfrm>
            <a:off x="2195513" y="5805488"/>
            <a:ext cx="685800" cy="4572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4838700 h 21600"/>
              <a:gd name="T4" fmla="*/ 16330613 w 21600"/>
              <a:gd name="T5" fmla="*/ 9677400 h 21600"/>
              <a:gd name="T6" fmla="*/ 21774150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FEE5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Rectangle 6"/>
          <p:cNvSpPr>
            <a:spLocks noChangeArrowheads="1"/>
          </p:cNvSpPr>
          <p:nvPr/>
        </p:nvSpPr>
        <p:spPr bwMode="auto">
          <a:xfrm>
            <a:off x="3276600" y="5661025"/>
            <a:ext cx="5600700" cy="8001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EE5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altLang="ko-KR" sz="1400">
                <a:solidFill>
                  <a:srgbClr val="000080"/>
                </a:solidFill>
                <a:ea typeface="Batang" pitchFamily="18" charset="-127"/>
              </a:rPr>
              <a:t>Крем подают на десертных тарелках или в вазочках. При подаче крем поливают фруктовым сиропом или сиропом с вином в количестве 20—30 г на порцию.</a:t>
            </a:r>
            <a:endParaRPr kumimoji="0" lang="ru-RU" altLang="ko-KR" sz="1100"/>
          </a:p>
          <a:p>
            <a:pPr eaLnBrk="0" hangingPunct="0"/>
            <a:endParaRPr kumimoji="0" lang="ru-RU" altLang="ko-KR" sz="1800" b="0"/>
          </a:p>
        </p:txBody>
      </p:sp>
      <p:sp>
        <p:nvSpPr>
          <p:cNvPr id="32785" name="Rectangle 30"/>
          <p:cNvSpPr>
            <a:spLocks noChangeArrowheads="1"/>
          </p:cNvSpPr>
          <p:nvPr/>
        </p:nvSpPr>
        <p:spPr bwMode="auto">
          <a:xfrm>
            <a:off x="0" y="223996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100"/>
              <a:t/>
            </a:r>
            <a:br>
              <a:rPr kumimoji="0" lang="ru-RU" sz="11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32786" name="Rectangle 32"/>
          <p:cNvSpPr>
            <a:spLocks noChangeArrowheads="1"/>
          </p:cNvSpPr>
          <p:nvPr/>
        </p:nvSpPr>
        <p:spPr bwMode="auto">
          <a:xfrm>
            <a:off x="0" y="3049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32787" name="Picture 36" descr="сливки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789363"/>
            <a:ext cx="24368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37" descr="молоко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81525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38" descr="ваниль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250825" y="2708275"/>
            <a:ext cx="17287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5"/>
          <p:cNvSpPr>
            <a:spLocks noChangeArrowheads="1"/>
          </p:cNvSpPr>
          <p:nvPr/>
        </p:nvSpPr>
        <p:spPr bwMode="auto">
          <a:xfrm>
            <a:off x="3059113" y="2492375"/>
            <a:ext cx="5834062" cy="865188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2000">
                <a:solidFill>
                  <a:srgbClr val="000080"/>
                </a:solidFill>
                <a:cs typeface="Times New Roman" pitchFamily="18" charset="0"/>
              </a:rPr>
              <a:t>ДОБАВЛЯЮТ РАСТЁРТУЮ С САХАРОМ ВАНИЛЬ</a:t>
            </a:r>
            <a:endParaRPr kumimoji="0" lang="ru-RU" sz="2000" b="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2987675" y="5373688"/>
            <a:ext cx="5903913" cy="1079500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2000">
                <a:solidFill>
                  <a:srgbClr val="000080"/>
                </a:solidFill>
                <a:cs typeface="Times New Roman" pitchFamily="18" charset="0"/>
              </a:rPr>
              <a:t>ДОБАВЛЯЮТ ПЮРЕ ИЗ ЗЕМЛЯНИКИ</a:t>
            </a:r>
            <a:endParaRPr kumimoji="0" lang="ru-RU" sz="2000" b="0"/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4500563" y="1079500"/>
            <a:ext cx="403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altLang="ko-KR" sz="3200">
                <a:solidFill>
                  <a:srgbClr val="FF0000"/>
                </a:solidFill>
                <a:ea typeface="Batang" pitchFamily="18" charset="-127"/>
              </a:rPr>
              <a:t>Крем ванильный. </a:t>
            </a:r>
            <a:endParaRPr kumimoji="0" lang="ru-RU" altLang="ko-KR" sz="3200" b="0"/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4500563" y="3860800"/>
            <a:ext cx="40322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altLang="ko-KR" sz="3200">
                <a:solidFill>
                  <a:srgbClr val="FF0000"/>
                </a:solidFill>
                <a:ea typeface="Batang" pitchFamily="18" charset="-127"/>
              </a:rPr>
              <a:t>Крем </a:t>
            </a:r>
            <a:endParaRPr kumimoji="0" lang="ru-RU" altLang="ko-KR" sz="3200">
              <a:solidFill>
                <a:srgbClr val="FF0000"/>
              </a:solidFill>
            </a:endParaRPr>
          </a:p>
          <a:p>
            <a:pPr eaLnBrk="0" hangingPunct="0"/>
            <a:r>
              <a:rPr kumimoji="0" lang="ru-RU" altLang="ko-KR" sz="3200">
                <a:solidFill>
                  <a:srgbClr val="FF0000"/>
                </a:solidFill>
                <a:ea typeface="Batang" pitchFamily="18" charset="-127"/>
              </a:rPr>
              <a:t>земляничный.</a:t>
            </a:r>
            <a:r>
              <a:rPr kumimoji="0" lang="ru-RU" altLang="ko-KR" sz="1400">
                <a:solidFill>
                  <a:srgbClr val="FF0000"/>
                </a:solidFill>
                <a:ea typeface="Batang" pitchFamily="18" charset="-127"/>
              </a:rPr>
              <a:t> </a:t>
            </a:r>
            <a:endParaRPr kumimoji="0" lang="ru-RU" altLang="ko-KR" sz="1100"/>
          </a:p>
          <a:p>
            <a:pPr eaLnBrk="0" hangingPunct="0"/>
            <a:endParaRPr kumimoji="0" lang="ru-RU" altLang="ko-KR" sz="1800" b="0"/>
          </a:p>
        </p:txBody>
      </p:sp>
      <p:pic>
        <p:nvPicPr>
          <p:cNvPr id="33798" name="Picture 11" descr="земляника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068638"/>
            <a:ext cx="2638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ваниль 1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620713"/>
            <a:ext cx="26638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ко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313113" cy="24796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4819" name="Picture 5" descr="крем миндаль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313113" cy="24796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335463" y="495300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КРЕМ КОФЕЙНЫЙ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551363" y="3663950"/>
            <a:ext cx="293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КРЕМ ОРЕХОВЫЙ</a:t>
            </a:r>
          </a:p>
        </p:txBody>
      </p:sp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3924300" y="1196975"/>
            <a:ext cx="4895850" cy="2016125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>
                <a:solidFill>
                  <a:srgbClr val="000080"/>
                </a:solidFill>
                <a:latin typeface="Times New Roman" pitchFamily="18" charset="0"/>
                <a:ea typeface="Batang" pitchFamily="18" charset="-127"/>
              </a:rPr>
              <a:t>В ЯИЧНО-МОЛОЧНУЮ СМЕСЬ ДОБАВЛЯЮТ КРЕПКО ЗАВАРЕННЫЙ НАТУРАЛЬНЫЙ КОФЕ.</a:t>
            </a:r>
            <a:endParaRPr lang="ru-RU"/>
          </a:p>
        </p:txBody>
      </p:sp>
      <p:sp>
        <p:nvSpPr>
          <p:cNvPr id="34823" name="AutoShape 9"/>
          <p:cNvSpPr>
            <a:spLocks noChangeArrowheads="1"/>
          </p:cNvSpPr>
          <p:nvPr/>
        </p:nvSpPr>
        <p:spPr bwMode="auto">
          <a:xfrm>
            <a:off x="4067175" y="4292600"/>
            <a:ext cx="4681538" cy="2160588"/>
          </a:xfrm>
          <a:prstGeom prst="flowChartAlternateProcess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ko-KR">
                <a:solidFill>
                  <a:srgbClr val="000080"/>
                </a:solidFill>
                <a:latin typeface="Times New Roman" pitchFamily="18" charset="0"/>
                <a:ea typeface="Batang" pitchFamily="18" charset="-127"/>
              </a:rPr>
              <a:t>ТЩАТЕЛЬНО ИЗМЕЛЬЧЁННЫЕ С САХАРОМ ОРЕХИ ДОБАВЛЯЮТ ВО ВЗБИТЫЕ СЛИВКИ.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1798638" cy="658812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Парфе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35843" name="Picture 12" descr="парфе"/>
          <p:cNvPicPr>
            <a:picLocks noChangeAspect="1" noChangeArrowheads="1"/>
          </p:cNvPicPr>
          <p:nvPr/>
        </p:nvPicPr>
        <p:blipFill>
          <a:blip r:embed="rId2">
            <a:lum bright="30000" contrast="12000"/>
          </a:blip>
          <a:srcRect t="11137" b="5478"/>
          <a:stretch>
            <a:fillRect/>
          </a:stretch>
        </p:blipFill>
        <p:spPr bwMode="auto">
          <a:xfrm>
            <a:off x="250825" y="1412875"/>
            <a:ext cx="2520950" cy="232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4" name="AutoShape 14"/>
          <p:cNvSpPr>
            <a:spLocks noChangeArrowheads="1"/>
          </p:cNvSpPr>
          <p:nvPr/>
        </p:nvSpPr>
        <p:spPr bwMode="auto">
          <a:xfrm>
            <a:off x="2195513" y="836613"/>
            <a:ext cx="457200" cy="457200"/>
          </a:xfrm>
          <a:custGeom>
            <a:avLst/>
            <a:gdLst>
              <a:gd name="T0" fmla="*/ 7258050 w 21600"/>
              <a:gd name="T1" fmla="*/ 0 h 21600"/>
              <a:gd name="T2" fmla="*/ 0 w 21600"/>
              <a:gd name="T3" fmla="*/ 4838700 h 21600"/>
              <a:gd name="T4" fmla="*/ 7258050 w 21600"/>
              <a:gd name="T5" fmla="*/ 9677400 h 21600"/>
              <a:gd name="T6" fmla="*/ 9677400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2843213" y="620713"/>
            <a:ext cx="6049962" cy="936625"/>
          </a:xfrm>
          <a:prstGeom prst="rect">
            <a:avLst/>
          </a:prstGeom>
          <a:gradFill rotWithShape="1">
            <a:gsLst>
              <a:gs pos="0">
                <a:srgbClr val="FFAFAF"/>
              </a:gs>
              <a:gs pos="50000">
                <a:srgbClr val="FFFFFF"/>
              </a:gs>
              <a:gs pos="100000">
                <a:srgbClr val="FFAFAF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8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ЭТО ОСОБАЯ РАЗНОВИДНОСТЬ МОРОЖЕНОГО ИЗ ГУСТЫХ ВЗБИТЫХ СЛИВОК.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5846" name="AutoShape 13"/>
          <p:cNvSpPr>
            <a:spLocks noChangeArrowheads="1"/>
          </p:cNvSpPr>
          <p:nvPr/>
        </p:nvSpPr>
        <p:spPr bwMode="auto">
          <a:xfrm>
            <a:off x="3203575" y="1700213"/>
            <a:ext cx="5668963" cy="360362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ПРИГОТОВИТЬ ЯИЧНО-МОЛОЧНУЮ СМЕСЬ</a:t>
            </a:r>
            <a:endParaRPr kumimoji="0" lang="ru-RU" sz="1400" b="0"/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3203575" y="2133600"/>
            <a:ext cx="5668963" cy="287338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СОЕДИНИТЬ СО ВЗБИТЫМИ СЛИВКАМИ</a:t>
            </a:r>
            <a:endParaRPr kumimoji="0" lang="ru-RU" sz="1400" b="0"/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3276600" y="2565400"/>
            <a:ext cx="5595938" cy="287338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ДОБАВИТЬ АРОМАТИЗАТОРЫ</a:t>
            </a:r>
            <a:endParaRPr kumimoji="0" lang="ru-RU" sz="1400" b="0"/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3203575" y="2924175"/>
            <a:ext cx="5668963" cy="360363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РАЗЛОЖИТЬ МАССУ В ГОФРИРОВАННЫЕ ФОРМЫ</a:t>
            </a:r>
            <a:endParaRPr kumimoji="0" lang="ru-RU" sz="1400" b="0"/>
          </a:p>
        </p:txBody>
      </p:sp>
      <p:sp>
        <p:nvSpPr>
          <p:cNvPr id="35850" name="AutoShape 7"/>
          <p:cNvSpPr>
            <a:spLocks noChangeArrowheads="1"/>
          </p:cNvSpPr>
          <p:nvPr/>
        </p:nvSpPr>
        <p:spPr bwMode="auto">
          <a:xfrm>
            <a:off x="3779838" y="3357563"/>
            <a:ext cx="5062537" cy="719137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ПЛОТНО ЗАКРЫТЬ КРЫШКАМИ С ПРОКЛАДКОЙ ИЗ БЕЛОЙ БУМАГИ</a:t>
            </a:r>
            <a:endParaRPr kumimoji="0" lang="ru-RU" sz="1400" b="0"/>
          </a:p>
        </p:txBody>
      </p:sp>
      <p:sp>
        <p:nvSpPr>
          <p:cNvPr id="35851" name="AutoShape 9"/>
          <p:cNvSpPr>
            <a:spLocks noChangeArrowheads="1"/>
          </p:cNvSpPr>
          <p:nvPr/>
        </p:nvSpPr>
        <p:spPr bwMode="auto">
          <a:xfrm>
            <a:off x="468313" y="4149725"/>
            <a:ext cx="8445500" cy="431800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400">
                <a:solidFill>
                  <a:srgbClr val="800000"/>
                </a:solidFill>
                <a:cs typeface="Times New Roman" pitchFamily="18" charset="0"/>
              </a:rPr>
              <a:t>КРАЯ КРЫШЕК ПРОМАЗАТЬ ЖИРОМ, ВО ИЗБЕЖАНИЕ ПОПАДАНИЯ РАССОЛА ВНУТРЬ ФОРМЫ</a:t>
            </a:r>
            <a:endParaRPr kumimoji="0" lang="ru-RU" sz="1400" b="0"/>
          </a:p>
        </p:txBody>
      </p:sp>
      <p:sp>
        <p:nvSpPr>
          <p:cNvPr id="35852" name="AutoShape 8"/>
          <p:cNvSpPr>
            <a:spLocks noChangeArrowheads="1"/>
          </p:cNvSpPr>
          <p:nvPr/>
        </p:nvSpPr>
        <p:spPr bwMode="auto">
          <a:xfrm>
            <a:off x="395288" y="4724400"/>
            <a:ext cx="8497887" cy="1081088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altLang="ko-KR" sz="1600" b="0">
                <a:solidFill>
                  <a:srgbClr val="800000"/>
                </a:solidFill>
                <a:ea typeface="Batang" pitchFamily="18" charset="-127"/>
              </a:rPr>
              <a:t>ФОРМЫ ПОМЕСТИТЬ В КАДКИ С МЕЛКО НАКОЛОТЫМ ЛЬДОМ, ПЕРЕСЫПАННЫМ СОЛЬЮ И УЛОЖЕННЫМ СЛОЕМ В 10—15 СМ, СВЕРХУ ЗАСЫПАТЬ ТАКОЙ ЖЕ ЛЕДОСОЛЯНОЙ СМЕСЬЮ И ЗАКРЫВАЮТ ПЛОТНОЙ ТКАНЬЮ</a:t>
            </a:r>
            <a:endParaRPr kumimoji="0" lang="ru-RU" altLang="ko-KR" sz="1600" b="0"/>
          </a:p>
        </p:txBody>
      </p:sp>
      <p:sp>
        <p:nvSpPr>
          <p:cNvPr id="35853" name="AutoShape 5"/>
          <p:cNvSpPr>
            <a:spLocks noChangeArrowheads="1"/>
          </p:cNvSpPr>
          <p:nvPr/>
        </p:nvSpPr>
        <p:spPr bwMode="auto">
          <a:xfrm>
            <a:off x="323850" y="5805488"/>
            <a:ext cx="8518525" cy="360362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600" b="0">
                <a:solidFill>
                  <a:srgbClr val="800000"/>
                </a:solidFill>
                <a:cs typeface="Times New Roman" pitchFamily="18" charset="0"/>
              </a:rPr>
              <a:t>ЗАМОРАЖИВАТЬ 2 – 2,5 ЧАСОВ БЕЗ ПЕРЕМЕШИВАНИЯ</a:t>
            </a:r>
            <a:endParaRPr kumimoji="0" lang="ru-RU" sz="1600" b="0"/>
          </a:p>
        </p:txBody>
      </p:sp>
      <p:sp>
        <p:nvSpPr>
          <p:cNvPr id="35854" name="AutoShape 4"/>
          <p:cNvSpPr>
            <a:spLocks noChangeArrowheads="1"/>
          </p:cNvSpPr>
          <p:nvPr/>
        </p:nvSpPr>
        <p:spPr bwMode="auto">
          <a:xfrm>
            <a:off x="395288" y="6237288"/>
            <a:ext cx="8518525" cy="358775"/>
          </a:xfrm>
          <a:prstGeom prst="flowChartAlternateProcess">
            <a:avLst/>
          </a:prstGeom>
          <a:gradFill rotWithShape="1">
            <a:gsLst>
              <a:gs pos="0">
                <a:srgbClr val="D1C39F"/>
              </a:gs>
              <a:gs pos="35001">
                <a:srgbClr val="F0EBD5"/>
              </a:gs>
              <a:gs pos="100000">
                <a:srgbClr val="FFEF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EE5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600" b="0">
                <a:solidFill>
                  <a:srgbClr val="800000"/>
                </a:solidFill>
                <a:cs typeface="Times New Roman" pitchFamily="18" charset="0"/>
              </a:rPr>
              <a:t>ФОРМЫ ОБМЫТЬ ХОЛОДНОЙ ВОДОЙ. ПАРФЕ ПЕРЕЛОЖИТЬ НА ВАЗУ.</a:t>
            </a:r>
            <a:endParaRPr kumimoji="0" lang="ru-RU" sz="1600" b="0"/>
          </a:p>
        </p:txBody>
      </p:sp>
      <p:sp>
        <p:nvSpPr>
          <p:cNvPr id="35855" name="Rectangle 16"/>
          <p:cNvSpPr>
            <a:spLocks noChangeArrowheads="1"/>
          </p:cNvSpPr>
          <p:nvPr/>
        </p:nvSpPr>
        <p:spPr bwMode="auto">
          <a:xfrm>
            <a:off x="1052513" y="147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5856" name="Rectangle 20"/>
          <p:cNvSpPr>
            <a:spLocks noChangeArrowheads="1"/>
          </p:cNvSpPr>
          <p:nvPr/>
        </p:nvSpPr>
        <p:spPr bwMode="auto">
          <a:xfrm>
            <a:off x="1052513" y="204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5857" name="Rectangle 27"/>
          <p:cNvSpPr>
            <a:spLocks noChangeArrowheads="1"/>
          </p:cNvSpPr>
          <p:nvPr/>
        </p:nvSpPr>
        <p:spPr bwMode="auto">
          <a:xfrm>
            <a:off x="1052513" y="204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35858" name="Rectangle 29"/>
          <p:cNvSpPr>
            <a:spLocks noChangeArrowheads="1"/>
          </p:cNvSpPr>
          <p:nvPr/>
        </p:nvSpPr>
        <p:spPr bwMode="auto">
          <a:xfrm>
            <a:off x="1052513" y="204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941513" cy="803275"/>
          </a:xfrm>
        </p:spPr>
        <p:txBody>
          <a:bodyPr/>
          <a:lstStyle/>
          <a:p>
            <a:pPr eaLnBrk="1" hangingPunct="1"/>
            <a:r>
              <a:rPr lang="ru-RU" altLang="ko-KR" b="1" smtClean="0">
                <a:solidFill>
                  <a:srgbClr val="FF0000"/>
                </a:solidFill>
              </a:rPr>
              <a:t>Суфле </a:t>
            </a: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36867" name="Picture 9" descr="суфле из яиц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84213" y="1484313"/>
            <a:ext cx="2797175" cy="30956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6868" name="AutoShape 10"/>
          <p:cNvSpPr>
            <a:spLocks noChangeArrowheads="1"/>
          </p:cNvSpPr>
          <p:nvPr/>
        </p:nvSpPr>
        <p:spPr bwMode="auto">
          <a:xfrm>
            <a:off x="4067175" y="476250"/>
            <a:ext cx="48006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ЯИЧНЫЕ ЖЕЛТКИ РАСТЕРЕТЬ С САХАРОМ</a:t>
            </a:r>
            <a:endParaRPr kumimoji="0" lang="ru-RU" altLang="ko-KR" sz="2000" b="0"/>
          </a:p>
        </p:txBody>
      </p:sp>
      <p:sp>
        <p:nvSpPr>
          <p:cNvPr id="36869" name="AutoShape 8"/>
          <p:cNvSpPr>
            <a:spLocks noChangeArrowheads="1"/>
          </p:cNvSpPr>
          <p:nvPr/>
        </p:nvSpPr>
        <p:spPr bwMode="auto">
          <a:xfrm>
            <a:off x="4067175" y="1628775"/>
            <a:ext cx="48006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МАССУ СОЕДИНИТЬ С МУКОЙ, ДОБАВИТЬ ВАНИЛЬ</a:t>
            </a:r>
            <a:endParaRPr kumimoji="0" lang="ru-RU" altLang="ko-KR" sz="2000" b="0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4067175" y="2565400"/>
            <a:ext cx="48006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РАЗВЕСТИ ГОРЯЧИМ МОЛОКОМ, ПРОВАРИТЬ</a:t>
            </a:r>
            <a:endParaRPr kumimoji="0" lang="ru-RU" altLang="ko-KR" sz="2000" b="0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4067175" y="3573463"/>
            <a:ext cx="4800600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ПРОТЕРЕТЬ ЧЕРЕЗ СИТО, СОЕДИНИТЬ СО ВЗБИТЫМИ БЕЛКАМИ</a:t>
            </a:r>
            <a:endParaRPr kumimoji="0" lang="ru-RU" altLang="ko-KR" sz="2000"/>
          </a:p>
        </p:txBody>
      </p:sp>
      <p:sp>
        <p:nvSpPr>
          <p:cNvPr id="36872" name="AutoShape 5"/>
          <p:cNvSpPr>
            <a:spLocks noChangeArrowheads="1"/>
          </p:cNvSpPr>
          <p:nvPr/>
        </p:nvSpPr>
        <p:spPr bwMode="auto">
          <a:xfrm>
            <a:off x="323850" y="4868863"/>
            <a:ext cx="8543925" cy="673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МЕЛЬХИОРОВУЮ СКОВОРОДУ СМАЗАТЬ СЛИВОЧНЫМ МАСЛОМ, ЗАВАРЕННОЕ СУФЛЕ УЛОЖИТЬ ГОРКОЙ</a:t>
            </a:r>
            <a:endParaRPr kumimoji="0" lang="ru-RU" altLang="ko-KR" sz="2000" b="0"/>
          </a:p>
        </p:txBody>
      </p:sp>
      <p:sp>
        <p:nvSpPr>
          <p:cNvPr id="36873" name="AutoShape 4"/>
          <p:cNvSpPr>
            <a:spLocks noChangeArrowheads="1"/>
          </p:cNvSpPr>
          <p:nvPr/>
        </p:nvSpPr>
        <p:spPr bwMode="auto">
          <a:xfrm>
            <a:off x="323850" y="5734050"/>
            <a:ext cx="85439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ko-KR" sz="2000">
                <a:solidFill>
                  <a:srgbClr val="000080"/>
                </a:solidFill>
                <a:ea typeface="Batang" pitchFamily="18" charset="-127"/>
              </a:rPr>
              <a:t>ВЫПЕЧЬ. ПОДАТЬ С МОЛОКОМ, ПОСЫПАВ СУФЛЕ САХАРНОЙ ПУДРОЙ</a:t>
            </a:r>
            <a:endParaRPr kumimoji="0" lang="ru-RU" altLang="ko-KR" sz="2000" b="0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7150" y="2747963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/>
              <a:t/>
            </a:r>
            <a:br>
              <a:rPr kumimoji="0" lang="ru-RU" sz="14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36875" name="Rectangle 15"/>
          <p:cNvSpPr>
            <a:spLocks noChangeArrowheads="1"/>
          </p:cNvSpPr>
          <p:nvPr/>
        </p:nvSpPr>
        <p:spPr bwMode="auto">
          <a:xfrm>
            <a:off x="57150" y="360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500438"/>
            <a:ext cx="2230438" cy="504825"/>
          </a:xfrm>
        </p:spPr>
        <p:txBody>
          <a:bodyPr/>
          <a:lstStyle/>
          <a:p>
            <a:pPr eaLnBrk="1" hangingPunct="1"/>
            <a:r>
              <a:rPr lang="ru-RU" altLang="ko-KR" sz="2000" b="1" smtClean="0">
                <a:solidFill>
                  <a:srgbClr val="FF0000"/>
                </a:solidFill>
              </a:rPr>
              <a:t>Суфле кофейное</a:t>
            </a:r>
            <a:r>
              <a:rPr lang="ru-RU" altLang="ko-KR" sz="4000" b="1" smtClean="0">
                <a:solidFill>
                  <a:srgbClr val="FF0000"/>
                </a:solidFill>
              </a:rPr>
              <a:t> 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57150" y="2747963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/>
              <a:t/>
            </a:r>
            <a:br>
              <a:rPr kumimoji="0" lang="ru-RU" sz="14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pic>
        <p:nvPicPr>
          <p:cNvPr id="37892" name="Picture 12" descr="суфле кофей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30956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4"/>
          <p:cNvSpPr>
            <a:spLocks noChangeArrowheads="1"/>
          </p:cNvSpPr>
          <p:nvPr/>
        </p:nvSpPr>
        <p:spPr bwMode="auto">
          <a:xfrm>
            <a:off x="5292725" y="3500438"/>
            <a:ext cx="2230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altLang="ko-KR" sz="2000">
                <a:solidFill>
                  <a:srgbClr val="FF0000"/>
                </a:solidFill>
                <a:latin typeface="Times New Roman" pitchFamily="18" charset="0"/>
              </a:rPr>
              <a:t>Суфле творожное</a:t>
            </a:r>
            <a:r>
              <a:rPr kumimoji="0" lang="ru-RU" altLang="ko-KR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kumimoji="0" lang="ru-RU" sz="4000">
              <a:latin typeface="Times New Roman" pitchFamily="18" charset="0"/>
            </a:endParaRPr>
          </a:p>
        </p:txBody>
      </p:sp>
      <p:pic>
        <p:nvPicPr>
          <p:cNvPr id="37894" name="Picture 15" descr="суфле творож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20713"/>
            <a:ext cx="46799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6" descr="суфле чайное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771775" y="4221163"/>
            <a:ext cx="331311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3348038" y="6092825"/>
            <a:ext cx="2230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altLang="ko-KR" sz="2000">
                <a:solidFill>
                  <a:srgbClr val="FF0000"/>
                </a:solidFill>
                <a:latin typeface="Times New Roman" pitchFamily="18" charset="0"/>
              </a:rPr>
              <a:t>Суфле чайное</a:t>
            </a:r>
            <a:r>
              <a:rPr kumimoji="0" lang="ru-RU" altLang="ko-KR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kumimoji="0" lang="ru-RU" sz="4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06925" cy="731838"/>
          </a:xfrm>
        </p:spPr>
        <p:txBody>
          <a:bodyPr/>
          <a:lstStyle/>
          <a:p>
            <a:pPr algn="l" eaLnBrk="1" hangingPunct="1"/>
            <a:r>
              <a:rPr lang="ru-RU" altLang="ko-KR" sz="3200" b="1" smtClean="0">
                <a:solidFill>
                  <a:srgbClr val="FF0000"/>
                </a:solidFill>
              </a:rPr>
              <a:t>Горячие сладкие блюда.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38915" name="AutoShape 27"/>
          <p:cNvSpPr>
            <a:spLocks noChangeArrowheads="1"/>
          </p:cNvSpPr>
          <p:nvPr/>
        </p:nvSpPr>
        <p:spPr bwMode="auto">
          <a:xfrm>
            <a:off x="250825" y="1557338"/>
            <a:ext cx="571500" cy="457200"/>
          </a:xfrm>
          <a:custGeom>
            <a:avLst/>
            <a:gdLst>
              <a:gd name="T0" fmla="*/ 11340703 w 21600"/>
              <a:gd name="T1" fmla="*/ 0 h 21600"/>
              <a:gd name="T2" fmla="*/ 0 w 21600"/>
              <a:gd name="T3" fmla="*/ 4838700 h 21600"/>
              <a:gd name="T4" fmla="*/ 11340703 w 21600"/>
              <a:gd name="T5" fmla="*/ 9677400 h 21600"/>
              <a:gd name="T6" fmla="*/ 15120938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Rectangle 26"/>
          <p:cNvSpPr>
            <a:spLocks noChangeArrowheads="1"/>
          </p:cNvSpPr>
          <p:nvPr/>
        </p:nvSpPr>
        <p:spPr bwMode="auto">
          <a:xfrm>
            <a:off x="971550" y="1557338"/>
            <a:ext cx="4968875" cy="576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B7B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8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Горячие сладкие блюда подают при </a:t>
            </a:r>
            <a:r>
              <a:rPr kumimoji="0" lang="en-US" sz="18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t</a:t>
            </a:r>
            <a:r>
              <a:rPr kumimoji="0" lang="ru-RU" sz="18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 50 - 55</a:t>
            </a:r>
            <a:r>
              <a:rPr kumimoji="0" lang="ru-RU" sz="1800" baseline="300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0</a:t>
            </a:r>
            <a:r>
              <a:rPr kumimoji="0" lang="ru-RU" sz="180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8917" name="AutoShape 24"/>
          <p:cNvSpPr>
            <a:spLocks noChangeArrowheads="1"/>
          </p:cNvSpPr>
          <p:nvPr/>
        </p:nvSpPr>
        <p:spPr bwMode="gray">
          <a:xfrm>
            <a:off x="4500563" y="3213100"/>
            <a:ext cx="4365625" cy="7207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8918" name="Group 20"/>
          <p:cNvGrpSpPr>
            <a:grpSpLocks/>
          </p:cNvGrpSpPr>
          <p:nvPr/>
        </p:nvGrpSpPr>
        <p:grpSpPr bwMode="auto">
          <a:xfrm>
            <a:off x="3635375" y="3284538"/>
            <a:ext cx="809625" cy="393700"/>
            <a:chOff x="720" y="960"/>
            <a:chExt cx="987" cy="795"/>
          </a:xfrm>
        </p:grpSpPr>
        <p:sp>
          <p:nvSpPr>
            <p:cNvPr id="38939" name="Oval 23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40" name="Oval 2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41" name="Oval 2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8919" name="Text Box 19"/>
          <p:cNvSpPr txBox="1">
            <a:spLocks noChangeArrowheads="1"/>
          </p:cNvSpPr>
          <p:nvPr/>
        </p:nvSpPr>
        <p:spPr bwMode="gray">
          <a:xfrm>
            <a:off x="4716463" y="3284538"/>
            <a:ext cx="3778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МОЛОКО, САХАР, ЯЙЦА ПЕРЕМЕШИВАЮТ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gray">
          <a:xfrm>
            <a:off x="3779838" y="3357563"/>
            <a:ext cx="525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en-US" sz="19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8921" name="AutoShape 17"/>
          <p:cNvSpPr>
            <a:spLocks noChangeArrowheads="1"/>
          </p:cNvSpPr>
          <p:nvPr/>
        </p:nvSpPr>
        <p:spPr bwMode="gray">
          <a:xfrm>
            <a:off x="4572000" y="4149725"/>
            <a:ext cx="4365625" cy="8651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8922" name="Group 13"/>
          <p:cNvGrpSpPr>
            <a:grpSpLocks/>
          </p:cNvGrpSpPr>
          <p:nvPr/>
        </p:nvGrpSpPr>
        <p:grpSpPr bwMode="auto">
          <a:xfrm>
            <a:off x="3635375" y="4292600"/>
            <a:ext cx="809625" cy="393700"/>
            <a:chOff x="720" y="960"/>
            <a:chExt cx="987" cy="795"/>
          </a:xfrm>
        </p:grpSpPr>
        <p:sp>
          <p:nvSpPr>
            <p:cNvPr id="38936" name="Oval 16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37" name="Oval 15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38" name="Oval 14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8923" name="Text Box 12"/>
          <p:cNvSpPr txBox="1">
            <a:spLocks noChangeArrowheads="1"/>
          </p:cNvSpPr>
          <p:nvPr/>
        </p:nvSpPr>
        <p:spPr bwMode="gray">
          <a:xfrm>
            <a:off x="4643438" y="4149725"/>
            <a:ext cx="37782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ЛОМТИКИ БАТОНА БЕЗ КОРОК СМАЧИВАЮТ В ЭТОЙ СМЕСИ, ОБЖАРИВАЮТ</a:t>
            </a:r>
            <a:endParaRPr kumimoji="0" lang="ru-RU" sz="160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gray">
          <a:xfrm>
            <a:off x="3779838" y="4292600"/>
            <a:ext cx="5254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en-US" sz="19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8925" name="AutoShape 10"/>
          <p:cNvSpPr>
            <a:spLocks noChangeArrowheads="1"/>
          </p:cNvSpPr>
          <p:nvPr/>
        </p:nvSpPr>
        <p:spPr bwMode="gray">
          <a:xfrm>
            <a:off x="4500563" y="5373688"/>
            <a:ext cx="4365625" cy="10080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8926" name="Group 6"/>
          <p:cNvGrpSpPr>
            <a:grpSpLocks/>
          </p:cNvGrpSpPr>
          <p:nvPr/>
        </p:nvGrpSpPr>
        <p:grpSpPr bwMode="auto">
          <a:xfrm>
            <a:off x="3708400" y="5445125"/>
            <a:ext cx="809625" cy="393700"/>
            <a:chOff x="720" y="960"/>
            <a:chExt cx="987" cy="795"/>
          </a:xfrm>
        </p:grpSpPr>
        <p:sp>
          <p:nvSpPr>
            <p:cNvPr id="38933" name="Oval 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34" name="Oval 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8935" name="Oval 7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8927" name="Text Box 5"/>
          <p:cNvSpPr txBox="1">
            <a:spLocks noChangeArrowheads="1"/>
          </p:cNvSpPr>
          <p:nvPr/>
        </p:nvSpPr>
        <p:spPr bwMode="gray">
          <a:xfrm>
            <a:off x="4643438" y="5300663"/>
            <a:ext cx="3778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ПОДАЮТ С КОНСЕРВИРОВАННЫМИ ФРУКТАМИ, ПОЛИВАЮТ СОУСОМ АБРИКОСОВЫМ</a:t>
            </a:r>
            <a:endParaRPr kumimoji="0" lang="ru-RU" sz="160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38928" name="Text Box 4"/>
          <p:cNvSpPr txBox="1">
            <a:spLocks noChangeArrowheads="1"/>
          </p:cNvSpPr>
          <p:nvPr/>
        </p:nvSpPr>
        <p:spPr bwMode="gray">
          <a:xfrm>
            <a:off x="3779838" y="5445125"/>
            <a:ext cx="5254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/>
            <a:r>
              <a:rPr kumimoji="0" lang="en-US" sz="19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8929" name="Rectangle 30"/>
          <p:cNvSpPr>
            <a:spLocks noChangeArrowheads="1"/>
          </p:cNvSpPr>
          <p:nvPr/>
        </p:nvSpPr>
        <p:spPr bwMode="auto">
          <a:xfrm>
            <a:off x="160338" y="2257425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/>
              <a:t/>
            </a:r>
            <a:br>
              <a:rPr kumimoji="0" lang="ru-RU" sz="14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38930" name="Rectangle 31"/>
          <p:cNvSpPr>
            <a:spLocks noChangeArrowheads="1"/>
          </p:cNvSpPr>
          <p:nvPr/>
        </p:nvSpPr>
        <p:spPr bwMode="auto">
          <a:xfrm>
            <a:off x="395288" y="2492375"/>
            <a:ext cx="432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0" lang="ru-RU">
                <a:solidFill>
                  <a:srgbClr val="FF0000"/>
                </a:solidFill>
                <a:cs typeface="Times New Roman" pitchFamily="18" charset="0"/>
              </a:rPr>
              <a:t>Гренки с плодами и ягодами.</a:t>
            </a:r>
            <a:endParaRPr kumimoji="0" lang="ru-RU" b="0"/>
          </a:p>
        </p:txBody>
      </p:sp>
      <p:pic>
        <p:nvPicPr>
          <p:cNvPr id="38931" name="Picture 39" descr="гренки с плодами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4559" t="37515"/>
          <a:stretch>
            <a:fillRect/>
          </a:stretch>
        </p:blipFill>
        <p:spPr bwMode="auto">
          <a:xfrm>
            <a:off x="395288" y="3284538"/>
            <a:ext cx="3024187" cy="3106737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8932" name="Picture 40" descr="гренки апельсиновые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084888" y="836613"/>
            <a:ext cx="2820987" cy="18669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391025" cy="658813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Пудинг рисовый.</a:t>
            </a:r>
            <a:r>
              <a:rPr lang="ru-RU" altLang="ko-KR" sz="4000" b="1" smtClean="0">
                <a:solidFill>
                  <a:schemeClr val="tx1"/>
                </a:solidFill>
              </a:rPr>
              <a:t> 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39939" name="Picture 4" descr="пудинг рисов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2" t="11685" r="3658" b="12964"/>
          <a:stretch>
            <a:fillRect/>
          </a:stretch>
        </p:blipFill>
        <p:spPr bwMode="auto">
          <a:xfrm>
            <a:off x="323850" y="2349500"/>
            <a:ext cx="3240088" cy="3009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40" name="AutoShape 32"/>
          <p:cNvSpPr>
            <a:spLocks noChangeArrowheads="1"/>
          </p:cNvSpPr>
          <p:nvPr/>
        </p:nvSpPr>
        <p:spPr bwMode="gray">
          <a:xfrm>
            <a:off x="4572000" y="1341438"/>
            <a:ext cx="3940175" cy="10795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9941" name="Group 28"/>
          <p:cNvGrpSpPr>
            <a:grpSpLocks/>
          </p:cNvGrpSpPr>
          <p:nvPr/>
        </p:nvGrpSpPr>
        <p:grpSpPr bwMode="auto">
          <a:xfrm>
            <a:off x="3635375" y="1628775"/>
            <a:ext cx="731838" cy="279400"/>
            <a:chOff x="720" y="960"/>
            <a:chExt cx="987" cy="795"/>
          </a:xfrm>
        </p:grpSpPr>
        <p:sp>
          <p:nvSpPr>
            <p:cNvPr id="39967" name="Oval 3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8" name="Oval 3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9" name="Oval 2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9942" name="Text Box 27"/>
          <p:cNvSpPr txBox="1">
            <a:spLocks noChangeArrowheads="1"/>
          </p:cNvSpPr>
          <p:nvPr/>
        </p:nvSpPr>
        <p:spPr bwMode="gray">
          <a:xfrm>
            <a:off x="4787900" y="1412875"/>
            <a:ext cx="3429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ВЗЯТЬ НЕБОЛЬШУЮ ЖАРОПРОЧНУЮ ПОСУДУ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43" name="Text Box 26"/>
          <p:cNvSpPr txBox="1">
            <a:spLocks noChangeArrowheads="1"/>
          </p:cNvSpPr>
          <p:nvPr/>
        </p:nvSpPr>
        <p:spPr bwMode="gray">
          <a:xfrm>
            <a:off x="3708400" y="1700213"/>
            <a:ext cx="4746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en-US" sz="13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44" name="AutoShape 25"/>
          <p:cNvSpPr>
            <a:spLocks noChangeArrowheads="1"/>
          </p:cNvSpPr>
          <p:nvPr/>
        </p:nvSpPr>
        <p:spPr bwMode="gray">
          <a:xfrm>
            <a:off x="4500563" y="2708275"/>
            <a:ext cx="3940175" cy="10080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9945" name="Group 21"/>
          <p:cNvGrpSpPr>
            <a:grpSpLocks/>
          </p:cNvGrpSpPr>
          <p:nvPr/>
        </p:nvGrpSpPr>
        <p:grpSpPr bwMode="auto">
          <a:xfrm>
            <a:off x="3635375" y="2924175"/>
            <a:ext cx="731838" cy="279400"/>
            <a:chOff x="720" y="960"/>
            <a:chExt cx="987" cy="795"/>
          </a:xfrm>
        </p:grpSpPr>
        <p:sp>
          <p:nvSpPr>
            <p:cNvPr id="39964" name="Oval 2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5" name="Oval 2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6" name="Oval 2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9946" name="Text Box 20"/>
          <p:cNvSpPr txBox="1">
            <a:spLocks noChangeArrowheads="1"/>
          </p:cNvSpPr>
          <p:nvPr/>
        </p:nvSpPr>
        <p:spPr bwMode="gray">
          <a:xfrm>
            <a:off x="4572000" y="2924175"/>
            <a:ext cx="3600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ru-RU" sz="10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РИС, МОЛОКО, САХАР, МАСЛО ВАРИТЬ 25 МИНУТ</a:t>
            </a:r>
            <a:endParaRPr kumimoji="0" lang="ru-RU" sz="1800">
              <a:ea typeface="Times New Roman" pitchFamily="18" charset="0"/>
              <a:cs typeface="Arial" charset="0"/>
            </a:endParaRPr>
          </a:p>
          <a:p>
            <a:pPr eaLnBrk="0" hangingPunct="0"/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47" name="Text Box 19"/>
          <p:cNvSpPr txBox="1">
            <a:spLocks noChangeArrowheads="1"/>
          </p:cNvSpPr>
          <p:nvPr/>
        </p:nvSpPr>
        <p:spPr bwMode="gray">
          <a:xfrm>
            <a:off x="3779838" y="2924175"/>
            <a:ext cx="4746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en-US" sz="13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48" name="AutoShape 18"/>
          <p:cNvSpPr>
            <a:spLocks noChangeArrowheads="1"/>
          </p:cNvSpPr>
          <p:nvPr/>
        </p:nvSpPr>
        <p:spPr bwMode="gray">
          <a:xfrm>
            <a:off x="4572000" y="4005263"/>
            <a:ext cx="3940175" cy="9366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9949" name="Group 14"/>
          <p:cNvGrpSpPr>
            <a:grpSpLocks/>
          </p:cNvGrpSpPr>
          <p:nvPr/>
        </p:nvGrpSpPr>
        <p:grpSpPr bwMode="auto">
          <a:xfrm>
            <a:off x="3635375" y="4221163"/>
            <a:ext cx="731838" cy="279400"/>
            <a:chOff x="720" y="960"/>
            <a:chExt cx="987" cy="795"/>
          </a:xfrm>
        </p:grpSpPr>
        <p:sp>
          <p:nvSpPr>
            <p:cNvPr id="39961" name="Oval 1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2" name="Oval 1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3" name="Oval 1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9950" name="Text Box 13"/>
          <p:cNvSpPr txBox="1">
            <a:spLocks noChangeArrowheads="1"/>
          </p:cNvSpPr>
          <p:nvPr/>
        </p:nvSpPr>
        <p:spPr bwMode="gray">
          <a:xfrm>
            <a:off x="4643438" y="4149725"/>
            <a:ext cx="33988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ЗАКРЫТЬ КРЫШКОЙ И ДАТЬ ПОСТОЯТЬ 10 МИНУТ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gray">
          <a:xfrm>
            <a:off x="3779838" y="4221163"/>
            <a:ext cx="4746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en-US" sz="13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52" name="AutoShape 11"/>
          <p:cNvSpPr>
            <a:spLocks noChangeArrowheads="1"/>
          </p:cNvSpPr>
          <p:nvPr/>
        </p:nvSpPr>
        <p:spPr bwMode="gray">
          <a:xfrm>
            <a:off x="4572000" y="5300663"/>
            <a:ext cx="3940175" cy="11525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39953" name="Group 7"/>
          <p:cNvGrpSpPr>
            <a:grpSpLocks/>
          </p:cNvGrpSpPr>
          <p:nvPr/>
        </p:nvGrpSpPr>
        <p:grpSpPr bwMode="auto">
          <a:xfrm>
            <a:off x="3635375" y="5589588"/>
            <a:ext cx="731838" cy="279400"/>
            <a:chOff x="720" y="960"/>
            <a:chExt cx="987" cy="795"/>
          </a:xfrm>
        </p:grpSpPr>
        <p:sp>
          <p:nvSpPr>
            <p:cNvPr id="39958" name="Oval 1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59" name="Oval 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9960" name="Oval 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9954" name="Text Box 6"/>
          <p:cNvSpPr txBox="1">
            <a:spLocks noChangeArrowheads="1"/>
          </p:cNvSpPr>
          <p:nvPr/>
        </p:nvSpPr>
        <p:spPr bwMode="gray">
          <a:xfrm>
            <a:off x="4787900" y="5373688"/>
            <a:ext cx="3398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ru-RU" sz="18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ПОДАВАТЬ, УКРАСИВ МИНДАЛЁМ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55" name="Text Box 5"/>
          <p:cNvSpPr txBox="1">
            <a:spLocks noChangeArrowheads="1"/>
          </p:cNvSpPr>
          <p:nvPr/>
        </p:nvSpPr>
        <p:spPr bwMode="gray">
          <a:xfrm>
            <a:off x="3779838" y="5661025"/>
            <a:ext cx="4746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542" tIns="19271" rIns="38542" bIns="19271"/>
          <a:lstStyle/>
          <a:p>
            <a:pPr algn="ctr"/>
            <a:r>
              <a:rPr kumimoji="0" lang="en-US" sz="13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39956" name="Rectangle 34"/>
          <p:cNvSpPr>
            <a:spLocks noChangeArrowheads="1"/>
          </p:cNvSpPr>
          <p:nvPr/>
        </p:nvSpPr>
        <p:spPr bwMode="auto">
          <a:xfrm>
            <a:off x="114300" y="2439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57" name="Rectangle 44"/>
          <p:cNvSpPr>
            <a:spLocks noChangeArrowheads="1"/>
          </p:cNvSpPr>
          <p:nvPr/>
        </p:nvSpPr>
        <p:spPr bwMode="auto">
          <a:xfrm>
            <a:off x="11430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Яблоки в тесте жареные.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40963" name="Picture 39" descr="Яблоки нарезка кольц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690688" cy="18716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0964" name="AutoShape 38"/>
          <p:cNvSpPr>
            <a:spLocks noChangeArrowheads="1"/>
          </p:cNvSpPr>
          <p:nvPr/>
        </p:nvSpPr>
        <p:spPr bwMode="gray">
          <a:xfrm>
            <a:off x="4500563" y="1484313"/>
            <a:ext cx="4365625" cy="9366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0965" name="Group 34"/>
          <p:cNvGrpSpPr>
            <a:grpSpLocks/>
          </p:cNvGrpSpPr>
          <p:nvPr/>
        </p:nvGrpSpPr>
        <p:grpSpPr bwMode="auto">
          <a:xfrm>
            <a:off x="3563938" y="1628775"/>
            <a:ext cx="809625" cy="425450"/>
            <a:chOff x="720" y="960"/>
            <a:chExt cx="987" cy="795"/>
          </a:xfrm>
        </p:grpSpPr>
        <p:sp>
          <p:nvSpPr>
            <p:cNvPr id="40999" name="Oval 3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000" name="Oval 3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001" name="Oval 3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0966" name="Text Box 33"/>
          <p:cNvSpPr txBox="1">
            <a:spLocks noChangeArrowheads="1"/>
          </p:cNvSpPr>
          <p:nvPr/>
        </p:nvSpPr>
        <p:spPr bwMode="gray">
          <a:xfrm>
            <a:off x="4787900" y="1628775"/>
            <a:ext cx="3771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ПРИГОТОВИТЬ ТЕСТО КЛЯР: МУКУ, СОЛЬ, ОЛИВКОВОЕ МАСЛО, САХАР ПЕРЕМЕШАТЬ</a:t>
            </a:r>
            <a:endParaRPr kumimoji="0" lang="ru-RU" altLang="ko-KR" sz="1600" b="0"/>
          </a:p>
        </p:txBody>
      </p:sp>
      <p:sp>
        <p:nvSpPr>
          <p:cNvPr id="40967" name="Text Box 32"/>
          <p:cNvSpPr txBox="1">
            <a:spLocks noChangeArrowheads="1"/>
          </p:cNvSpPr>
          <p:nvPr/>
        </p:nvSpPr>
        <p:spPr bwMode="gray">
          <a:xfrm>
            <a:off x="3708400" y="1628775"/>
            <a:ext cx="525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0968" name="AutoShape 31"/>
          <p:cNvSpPr>
            <a:spLocks noChangeArrowheads="1"/>
          </p:cNvSpPr>
          <p:nvPr/>
        </p:nvSpPr>
        <p:spPr bwMode="gray">
          <a:xfrm>
            <a:off x="4500563" y="2565400"/>
            <a:ext cx="4365625" cy="93503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0969" name="Group 27"/>
          <p:cNvGrpSpPr>
            <a:grpSpLocks/>
          </p:cNvGrpSpPr>
          <p:nvPr/>
        </p:nvGrpSpPr>
        <p:grpSpPr bwMode="auto">
          <a:xfrm>
            <a:off x="3492500" y="2708275"/>
            <a:ext cx="809625" cy="425450"/>
            <a:chOff x="720" y="960"/>
            <a:chExt cx="987" cy="795"/>
          </a:xfrm>
        </p:grpSpPr>
        <p:sp>
          <p:nvSpPr>
            <p:cNvPr id="40996" name="Oval 3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7" name="Oval 2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8" name="Oval 2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0970" name="Text Box 26"/>
          <p:cNvSpPr txBox="1">
            <a:spLocks noChangeArrowheads="1"/>
          </p:cNvSpPr>
          <p:nvPr/>
        </p:nvSpPr>
        <p:spPr bwMode="gray">
          <a:xfrm>
            <a:off x="4859338" y="2636838"/>
            <a:ext cx="3657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ВЗБИТЬ БЕЛОК С САХАРОМ, СОЕДИНИТЬ С ТЕСТОМ, ПЕРЕМЕШАТЬ</a:t>
            </a:r>
            <a:endParaRPr kumimoji="0" lang="ru-RU" altLang="ko-KR" sz="1600" b="0"/>
          </a:p>
        </p:txBody>
      </p:sp>
      <p:sp>
        <p:nvSpPr>
          <p:cNvPr id="40971" name="Text Box 25"/>
          <p:cNvSpPr txBox="1">
            <a:spLocks noChangeArrowheads="1"/>
          </p:cNvSpPr>
          <p:nvPr/>
        </p:nvSpPr>
        <p:spPr bwMode="gray">
          <a:xfrm>
            <a:off x="3708400" y="278130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0972" name="AutoShape 24"/>
          <p:cNvSpPr>
            <a:spLocks noChangeArrowheads="1"/>
          </p:cNvSpPr>
          <p:nvPr/>
        </p:nvSpPr>
        <p:spPr bwMode="gray">
          <a:xfrm>
            <a:off x="4356100" y="3644900"/>
            <a:ext cx="4365625" cy="7207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0973" name="Group 20"/>
          <p:cNvGrpSpPr>
            <a:grpSpLocks/>
          </p:cNvGrpSpPr>
          <p:nvPr/>
        </p:nvGrpSpPr>
        <p:grpSpPr bwMode="auto">
          <a:xfrm>
            <a:off x="3419475" y="3644900"/>
            <a:ext cx="809625" cy="425450"/>
            <a:chOff x="720" y="960"/>
            <a:chExt cx="987" cy="795"/>
          </a:xfrm>
        </p:grpSpPr>
        <p:sp>
          <p:nvSpPr>
            <p:cNvPr id="40993" name="Oval 23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4" name="Oval 2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5" name="Oval 2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0974" name="Text Box 19"/>
          <p:cNvSpPr txBox="1">
            <a:spLocks noChangeArrowheads="1"/>
          </p:cNvSpPr>
          <p:nvPr/>
        </p:nvSpPr>
        <p:spPr bwMode="gray">
          <a:xfrm>
            <a:off x="4500563" y="3716338"/>
            <a:ext cx="3944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ЯБЛОКИ БЕЗ СЕРДЦЕВИНЫ НАРЕЗАТЬ КОЛЬЦАМИ</a:t>
            </a:r>
            <a:endParaRPr kumimoji="0" lang="ru-RU" altLang="ko-KR" sz="1600" b="0"/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gray">
          <a:xfrm>
            <a:off x="3635375" y="3716338"/>
            <a:ext cx="52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0976" name="AutoShape 17"/>
          <p:cNvSpPr>
            <a:spLocks noChangeArrowheads="1"/>
          </p:cNvSpPr>
          <p:nvPr/>
        </p:nvSpPr>
        <p:spPr bwMode="gray">
          <a:xfrm>
            <a:off x="4356100" y="4508500"/>
            <a:ext cx="4365625" cy="8890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0977" name="Group 13"/>
          <p:cNvGrpSpPr>
            <a:grpSpLocks/>
          </p:cNvGrpSpPr>
          <p:nvPr/>
        </p:nvGrpSpPr>
        <p:grpSpPr bwMode="auto">
          <a:xfrm>
            <a:off x="3419475" y="4652963"/>
            <a:ext cx="809625" cy="425450"/>
            <a:chOff x="720" y="960"/>
            <a:chExt cx="987" cy="795"/>
          </a:xfrm>
        </p:grpSpPr>
        <p:sp>
          <p:nvSpPr>
            <p:cNvPr id="40990" name="Oval 16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1" name="Oval 15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92" name="Oval 14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0978" name="Text Box 12"/>
          <p:cNvSpPr txBox="1">
            <a:spLocks noChangeArrowheads="1"/>
          </p:cNvSpPr>
          <p:nvPr/>
        </p:nvSpPr>
        <p:spPr bwMode="gray">
          <a:xfrm>
            <a:off x="4716463" y="4652963"/>
            <a:ext cx="3657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ЯБЛОКИ ОПУСТИТЬ В ТЕСТО И ЖАРИТЬ ВО ФРИТЮРЕ</a:t>
            </a:r>
            <a:endParaRPr kumimoji="0" lang="ru-RU" altLang="ko-KR" sz="1600" b="0"/>
          </a:p>
        </p:txBody>
      </p:sp>
      <p:sp>
        <p:nvSpPr>
          <p:cNvPr id="40979" name="Text Box 11"/>
          <p:cNvSpPr txBox="1">
            <a:spLocks noChangeArrowheads="1"/>
          </p:cNvSpPr>
          <p:nvPr/>
        </p:nvSpPr>
        <p:spPr bwMode="gray">
          <a:xfrm>
            <a:off x="3563938" y="4652963"/>
            <a:ext cx="5254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0980" name="AutoShape 10"/>
          <p:cNvSpPr>
            <a:spLocks noChangeArrowheads="1"/>
          </p:cNvSpPr>
          <p:nvPr/>
        </p:nvSpPr>
        <p:spPr bwMode="gray">
          <a:xfrm>
            <a:off x="3563938" y="5589588"/>
            <a:ext cx="5238750" cy="74453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0981" name="Group 6"/>
          <p:cNvGrpSpPr>
            <a:grpSpLocks/>
          </p:cNvGrpSpPr>
          <p:nvPr/>
        </p:nvGrpSpPr>
        <p:grpSpPr bwMode="auto">
          <a:xfrm>
            <a:off x="2843213" y="5805488"/>
            <a:ext cx="1146175" cy="425450"/>
            <a:chOff x="720" y="960"/>
            <a:chExt cx="987" cy="795"/>
          </a:xfrm>
        </p:grpSpPr>
        <p:sp>
          <p:nvSpPr>
            <p:cNvPr id="40987" name="Oval 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88" name="Oval 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0989" name="Oval 7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0982" name="Text Box 5"/>
          <p:cNvSpPr txBox="1">
            <a:spLocks noChangeArrowheads="1"/>
          </p:cNvSpPr>
          <p:nvPr/>
        </p:nvSpPr>
        <p:spPr bwMode="gray">
          <a:xfrm>
            <a:off x="3708400" y="5734050"/>
            <a:ext cx="4743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ЯБЛОКИ ВЫНУТЬ И ПОСЫПАТЬ САХАРОМ С КОРИЦЕЙ ИЛИ САХАРНОЙ ПУДРОЙ</a:t>
            </a:r>
            <a:endParaRPr kumimoji="0" lang="ru-RU" altLang="ko-KR" sz="1600" b="0"/>
          </a:p>
        </p:txBody>
      </p:sp>
      <p:sp>
        <p:nvSpPr>
          <p:cNvPr id="40983" name="Text Box 4"/>
          <p:cNvSpPr txBox="1">
            <a:spLocks noChangeArrowheads="1"/>
          </p:cNvSpPr>
          <p:nvPr/>
        </p:nvSpPr>
        <p:spPr bwMode="gray">
          <a:xfrm>
            <a:off x="3132138" y="5876925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5</a:t>
            </a:r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0984" name="Rectangle 51"/>
          <p:cNvSpPr>
            <a:spLocks noChangeArrowheads="1"/>
          </p:cNvSpPr>
          <p:nvPr/>
        </p:nvSpPr>
        <p:spPr bwMode="auto">
          <a:xfrm>
            <a:off x="114300" y="229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40985" name="Picture 52" descr="яблоки в тесте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827088" y="2708275"/>
            <a:ext cx="2089150" cy="177006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0986" name="Picture 53" descr="яблоки в тесте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50825" y="4652963"/>
            <a:ext cx="2520950" cy="190023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ko-KR" b="1" smtClean="0">
                <a:solidFill>
                  <a:srgbClr val="FF0000"/>
                </a:solidFill>
              </a:rPr>
              <a:t>Шарлотка с яблоками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41987" name="Picture 40" descr="Шарлотка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4801" r="14801"/>
          <a:stretch>
            <a:fillRect/>
          </a:stretch>
        </p:blipFill>
        <p:spPr bwMode="auto">
          <a:xfrm>
            <a:off x="323850" y="1628775"/>
            <a:ext cx="2735263" cy="25955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988" name="AutoShape 39"/>
          <p:cNvSpPr>
            <a:spLocks noChangeArrowheads="1"/>
          </p:cNvSpPr>
          <p:nvPr/>
        </p:nvSpPr>
        <p:spPr bwMode="gray">
          <a:xfrm>
            <a:off x="4427538" y="1700213"/>
            <a:ext cx="4365625" cy="8651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1989" name="Group 35"/>
          <p:cNvGrpSpPr>
            <a:grpSpLocks/>
          </p:cNvGrpSpPr>
          <p:nvPr/>
        </p:nvGrpSpPr>
        <p:grpSpPr bwMode="auto">
          <a:xfrm>
            <a:off x="3348038" y="1844675"/>
            <a:ext cx="809625" cy="425450"/>
            <a:chOff x="720" y="960"/>
            <a:chExt cx="987" cy="795"/>
          </a:xfrm>
        </p:grpSpPr>
        <p:sp>
          <p:nvSpPr>
            <p:cNvPr id="42021" name="Oval 38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22" name="Oval 37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23" name="Oval 36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1990" name="Text Box 34"/>
          <p:cNvSpPr txBox="1">
            <a:spLocks noChangeArrowheads="1"/>
          </p:cNvSpPr>
          <p:nvPr/>
        </p:nvSpPr>
        <p:spPr bwMode="gray">
          <a:xfrm>
            <a:off x="4716463" y="1844675"/>
            <a:ext cx="3771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ФОРМУ СМАЗАТЬ СЛИВОЧНЫМ МАСЛОМ</a:t>
            </a:r>
            <a:endParaRPr kumimoji="0" lang="ru-RU" altLang="ko-KR" sz="1600" b="0"/>
          </a:p>
        </p:txBody>
      </p:sp>
      <p:sp>
        <p:nvSpPr>
          <p:cNvPr id="41991" name="Text Box 33"/>
          <p:cNvSpPr txBox="1">
            <a:spLocks noChangeArrowheads="1"/>
          </p:cNvSpPr>
          <p:nvPr/>
        </p:nvSpPr>
        <p:spPr bwMode="gray">
          <a:xfrm>
            <a:off x="3563938" y="1844675"/>
            <a:ext cx="5254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1992" name="AutoShape 32"/>
          <p:cNvSpPr>
            <a:spLocks noChangeArrowheads="1"/>
          </p:cNvSpPr>
          <p:nvPr/>
        </p:nvSpPr>
        <p:spPr bwMode="gray">
          <a:xfrm>
            <a:off x="4427538" y="2708275"/>
            <a:ext cx="4365625" cy="8651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1993" name="Group 28"/>
          <p:cNvGrpSpPr>
            <a:grpSpLocks/>
          </p:cNvGrpSpPr>
          <p:nvPr/>
        </p:nvGrpSpPr>
        <p:grpSpPr bwMode="auto">
          <a:xfrm>
            <a:off x="3419475" y="2781300"/>
            <a:ext cx="809625" cy="425450"/>
            <a:chOff x="720" y="960"/>
            <a:chExt cx="987" cy="795"/>
          </a:xfrm>
        </p:grpSpPr>
        <p:sp>
          <p:nvSpPr>
            <p:cNvPr id="42018" name="Oval 3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9" name="Oval 3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20" name="Oval 2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1994" name="Text Box 27"/>
          <p:cNvSpPr txBox="1">
            <a:spLocks noChangeArrowheads="1"/>
          </p:cNvSpPr>
          <p:nvPr/>
        </p:nvSpPr>
        <p:spPr bwMode="gray">
          <a:xfrm>
            <a:off x="4787900" y="2781300"/>
            <a:ext cx="3657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ХЛЕБА БЕЗ КОРОК СМОЧИТЬ В СЛАДКОМ ЛЬЕЗОНЕ С ОДНОЙ СТОРОНЫ</a:t>
            </a:r>
            <a:endParaRPr kumimoji="0" lang="ru-RU" altLang="ko-KR" sz="1600" b="0"/>
          </a:p>
        </p:txBody>
      </p:sp>
      <p:sp>
        <p:nvSpPr>
          <p:cNvPr id="41995" name="Text Box 26"/>
          <p:cNvSpPr txBox="1">
            <a:spLocks noChangeArrowheads="1"/>
          </p:cNvSpPr>
          <p:nvPr/>
        </p:nvSpPr>
        <p:spPr bwMode="gray">
          <a:xfrm>
            <a:off x="3563938" y="2852738"/>
            <a:ext cx="525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1996" name="AutoShape 25"/>
          <p:cNvSpPr>
            <a:spLocks noChangeArrowheads="1"/>
          </p:cNvSpPr>
          <p:nvPr/>
        </p:nvSpPr>
        <p:spPr bwMode="gray">
          <a:xfrm>
            <a:off x="3851275" y="3789363"/>
            <a:ext cx="4941888" cy="792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1997" name="Group 21"/>
          <p:cNvGrpSpPr>
            <a:grpSpLocks/>
          </p:cNvGrpSpPr>
          <p:nvPr/>
        </p:nvGrpSpPr>
        <p:grpSpPr bwMode="auto">
          <a:xfrm>
            <a:off x="3203575" y="3933825"/>
            <a:ext cx="809625" cy="425450"/>
            <a:chOff x="720" y="960"/>
            <a:chExt cx="987" cy="795"/>
          </a:xfrm>
        </p:grpSpPr>
        <p:sp>
          <p:nvSpPr>
            <p:cNvPr id="42015" name="Oval 2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6" name="Oval 2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7" name="Oval 2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1998" name="Text Box 20"/>
          <p:cNvSpPr txBox="1">
            <a:spLocks noChangeArrowheads="1"/>
          </p:cNvSpPr>
          <p:nvPr/>
        </p:nvSpPr>
        <p:spPr bwMode="gray">
          <a:xfrm>
            <a:off x="4067175" y="3789363"/>
            <a:ext cx="4649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КО ДНУ И СТЕНКАМ УЛОЖИТЬ ПРЯМОУГОЛЬНЫЕ ПЛАСТИНКИ ХЛЕБА СМОЧЕННОЙ СТОРОНОЙ КВЕРХУ</a:t>
            </a:r>
            <a:endParaRPr kumimoji="0" lang="ru-RU" altLang="ko-KR" sz="1600" b="0"/>
          </a:p>
        </p:txBody>
      </p:sp>
      <p:sp>
        <p:nvSpPr>
          <p:cNvPr id="41999" name="Text Box 19"/>
          <p:cNvSpPr txBox="1">
            <a:spLocks noChangeArrowheads="1"/>
          </p:cNvSpPr>
          <p:nvPr/>
        </p:nvSpPr>
        <p:spPr bwMode="gray">
          <a:xfrm>
            <a:off x="3419475" y="3933825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2000" name="AutoShape 18"/>
          <p:cNvSpPr>
            <a:spLocks noChangeArrowheads="1"/>
          </p:cNvSpPr>
          <p:nvPr/>
        </p:nvSpPr>
        <p:spPr bwMode="gray">
          <a:xfrm>
            <a:off x="1042988" y="4724400"/>
            <a:ext cx="7607300" cy="6492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2001" name="Group 14"/>
          <p:cNvGrpSpPr>
            <a:grpSpLocks/>
          </p:cNvGrpSpPr>
          <p:nvPr/>
        </p:nvGrpSpPr>
        <p:grpSpPr bwMode="auto">
          <a:xfrm>
            <a:off x="0" y="4724400"/>
            <a:ext cx="809625" cy="425450"/>
            <a:chOff x="720" y="960"/>
            <a:chExt cx="987" cy="795"/>
          </a:xfrm>
        </p:grpSpPr>
        <p:sp>
          <p:nvSpPr>
            <p:cNvPr id="42012" name="Oval 1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3" name="Oval 1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4" name="Oval 1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2002" name="Text Box 13"/>
          <p:cNvSpPr txBox="1">
            <a:spLocks noChangeArrowheads="1"/>
          </p:cNvSpPr>
          <p:nvPr/>
        </p:nvSpPr>
        <p:spPr bwMode="gray">
          <a:xfrm>
            <a:off x="1187450" y="4797425"/>
            <a:ext cx="7272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ЗАПОЛНИТЬ ФОРМУ ЛОМТИКАМИ ЯБЛОК СМЕШАННЫМИ С САХАРОМ, КОРИЦЕЙ И КУБИКАМИ ХЛЕБА</a:t>
            </a:r>
            <a:endParaRPr kumimoji="0" lang="ru-RU" altLang="ko-KR" sz="1600" b="0"/>
          </a:p>
        </p:txBody>
      </p:sp>
      <p:sp>
        <p:nvSpPr>
          <p:cNvPr id="42003" name="Text Box 12"/>
          <p:cNvSpPr txBox="1">
            <a:spLocks noChangeArrowheads="1"/>
          </p:cNvSpPr>
          <p:nvPr/>
        </p:nvSpPr>
        <p:spPr bwMode="gray">
          <a:xfrm>
            <a:off x="323850" y="4797425"/>
            <a:ext cx="5254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2004" name="AutoShape 11"/>
          <p:cNvSpPr>
            <a:spLocks noChangeArrowheads="1"/>
          </p:cNvSpPr>
          <p:nvPr/>
        </p:nvSpPr>
        <p:spPr bwMode="gray">
          <a:xfrm>
            <a:off x="1116013" y="5516563"/>
            <a:ext cx="7632700" cy="108108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2005" name="Group 7"/>
          <p:cNvGrpSpPr>
            <a:grpSpLocks/>
          </p:cNvGrpSpPr>
          <p:nvPr/>
        </p:nvGrpSpPr>
        <p:grpSpPr bwMode="auto">
          <a:xfrm>
            <a:off x="0" y="5805488"/>
            <a:ext cx="1146175" cy="425450"/>
            <a:chOff x="720" y="960"/>
            <a:chExt cx="987" cy="795"/>
          </a:xfrm>
        </p:grpSpPr>
        <p:sp>
          <p:nvSpPr>
            <p:cNvPr id="42009" name="Oval 1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0" name="Oval 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2011" name="Oval 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2006" name="Text Box 6"/>
          <p:cNvSpPr txBox="1">
            <a:spLocks noChangeArrowheads="1"/>
          </p:cNvSpPr>
          <p:nvPr/>
        </p:nvSpPr>
        <p:spPr bwMode="gray">
          <a:xfrm>
            <a:off x="1403350" y="5589588"/>
            <a:ext cx="7272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altLang="ko-KR" sz="1600">
                <a:solidFill>
                  <a:srgbClr val="000080"/>
                </a:solidFill>
                <a:ea typeface="Batang" pitchFamily="18" charset="-127"/>
              </a:rPr>
              <a:t>ПРОПИТАТЬ ОСТАВШИМСЯ ЛЬЕЗОНОМ И ЗАПЕЧЬ В ЖАРОЧНОМ ШКАФУ. ВЫДЕРЖАТЬ 10 МИНУТ. НАРЕЗАТЬ НА ПОРЦИИ. ПОДАТЬ СО СЛАДКИМ СОУСОМ.</a:t>
            </a:r>
            <a:endParaRPr kumimoji="0" lang="ru-RU" altLang="ko-KR" sz="1600" b="0"/>
          </a:p>
        </p:txBody>
      </p:sp>
      <p:sp>
        <p:nvSpPr>
          <p:cNvPr id="42007" name="Text Box 5"/>
          <p:cNvSpPr txBox="1">
            <a:spLocks noChangeArrowheads="1"/>
          </p:cNvSpPr>
          <p:nvPr/>
        </p:nvSpPr>
        <p:spPr bwMode="gray">
          <a:xfrm>
            <a:off x="323850" y="5876925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/>
            <a:r>
              <a:rPr kumimoji="0" lang="ru-RU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5</a:t>
            </a:r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2008" name="Rectangle 52"/>
          <p:cNvSpPr>
            <a:spLocks noChangeArrowheads="1"/>
          </p:cNvSpPr>
          <p:nvPr/>
        </p:nvSpPr>
        <p:spPr bwMode="auto">
          <a:xfrm>
            <a:off x="171450" y="228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Значение сладких блюд и напитков в питании.</a:t>
            </a:r>
          </a:p>
        </p:txBody>
      </p:sp>
      <p:grpSp>
        <p:nvGrpSpPr>
          <p:cNvPr id="6147" name="Group 19"/>
          <p:cNvGrpSpPr>
            <a:grpSpLocks/>
          </p:cNvGrpSpPr>
          <p:nvPr/>
        </p:nvGrpSpPr>
        <p:grpSpPr bwMode="auto">
          <a:xfrm>
            <a:off x="2771775" y="2492375"/>
            <a:ext cx="2998788" cy="1457325"/>
            <a:chOff x="1973" y="1027"/>
            <a:chExt cx="1926" cy="937"/>
          </a:xfrm>
        </p:grpSpPr>
        <p:sp>
          <p:nvSpPr>
            <p:cNvPr id="6164" name="Oval 21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1A72D2"/>
                </a:gs>
                <a:gs pos="100000">
                  <a:srgbClr val="0D376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65" name="Oval 20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9AC1EB"/>
                </a:gs>
                <a:gs pos="100000">
                  <a:srgbClr val="1A72D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6148" name="Oval 18"/>
          <p:cNvSpPr>
            <a:spLocks noChangeArrowheads="1"/>
          </p:cNvSpPr>
          <p:nvPr/>
        </p:nvSpPr>
        <p:spPr bwMode="gray">
          <a:xfrm>
            <a:off x="2916238" y="2565400"/>
            <a:ext cx="2682875" cy="1341438"/>
          </a:xfrm>
          <a:prstGeom prst="ellipse">
            <a:avLst/>
          </a:prstGeom>
          <a:gradFill rotWithShape="1">
            <a:gsLst>
              <a:gs pos="0">
                <a:srgbClr val="6A3505"/>
              </a:gs>
              <a:gs pos="100000">
                <a:srgbClr val="E5730B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6149" name="Oval 17"/>
          <p:cNvSpPr>
            <a:spLocks noChangeArrowheads="1"/>
          </p:cNvSpPr>
          <p:nvPr/>
        </p:nvSpPr>
        <p:spPr bwMode="gray">
          <a:xfrm>
            <a:off x="2987675" y="2565400"/>
            <a:ext cx="2619375" cy="1308100"/>
          </a:xfrm>
          <a:prstGeom prst="ellipse">
            <a:avLst/>
          </a:prstGeom>
          <a:gradFill rotWithShape="1">
            <a:gsLst>
              <a:gs pos="0">
                <a:srgbClr val="E5730B">
                  <a:alpha val="0"/>
                </a:srgbClr>
              </a:gs>
              <a:gs pos="100000">
                <a:srgbClr val="F6CEA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6150" name="Oval 16"/>
          <p:cNvSpPr>
            <a:spLocks noChangeArrowheads="1"/>
          </p:cNvSpPr>
          <p:nvPr/>
        </p:nvSpPr>
        <p:spPr bwMode="gray">
          <a:xfrm>
            <a:off x="2987675" y="2565400"/>
            <a:ext cx="2492375" cy="1222375"/>
          </a:xfrm>
          <a:prstGeom prst="ellipse">
            <a:avLst/>
          </a:prstGeom>
          <a:gradFill rotWithShape="1">
            <a:gsLst>
              <a:gs pos="0">
                <a:srgbClr val="B55B09"/>
              </a:gs>
              <a:gs pos="100000">
                <a:srgbClr val="E5730B">
                  <a:alpha val="48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6151" name="Oval 15"/>
          <p:cNvSpPr>
            <a:spLocks noChangeArrowheads="1"/>
          </p:cNvSpPr>
          <p:nvPr/>
        </p:nvSpPr>
        <p:spPr bwMode="gray">
          <a:xfrm>
            <a:off x="3132138" y="2636838"/>
            <a:ext cx="2193925" cy="990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730B">
                  <a:alpha val="37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СЛАДКИЕ БЛЮДА</a:t>
            </a:r>
            <a:endParaRPr kumimoji="0" lang="ru-RU" sz="1100" b="0"/>
          </a:p>
          <a:p>
            <a:pPr algn="ctr" eaLnBrk="0" hangingPunct="0"/>
            <a:r>
              <a:rPr kumimoji="0" lang="ru-RU" sz="1200">
                <a:solidFill>
                  <a:srgbClr val="FF0000"/>
                </a:solidFill>
                <a:cs typeface="Times New Roman" pitchFamily="18" charset="0"/>
              </a:rPr>
              <a:t>И НАПИТКИ</a:t>
            </a:r>
            <a:endParaRPr kumimoji="0" lang="ru-RU" sz="1800" b="0"/>
          </a:p>
        </p:txBody>
      </p:sp>
      <p:sp>
        <p:nvSpPr>
          <p:cNvPr id="6152" name="Freeform 14"/>
          <p:cNvSpPr>
            <a:spLocks/>
          </p:cNvSpPr>
          <p:nvPr/>
        </p:nvSpPr>
        <p:spPr bwMode="gray">
          <a:xfrm rot="1821006">
            <a:off x="2124075" y="2708275"/>
            <a:ext cx="457200" cy="669925"/>
          </a:xfrm>
          <a:custGeom>
            <a:avLst/>
            <a:gdLst>
              <a:gd name="T0" fmla="*/ 457200 w 580"/>
              <a:gd name="T1" fmla="*/ 0 h 798"/>
              <a:gd name="T2" fmla="*/ 455623 w 580"/>
              <a:gd name="T3" fmla="*/ 75555 h 798"/>
              <a:gd name="T4" fmla="*/ 447741 w 580"/>
              <a:gd name="T5" fmla="*/ 146074 h 798"/>
              <a:gd name="T6" fmla="*/ 435128 w 580"/>
              <a:gd name="T7" fmla="*/ 211555 h 798"/>
              <a:gd name="T8" fmla="*/ 414633 w 580"/>
              <a:gd name="T9" fmla="*/ 272000 h 798"/>
              <a:gd name="T10" fmla="*/ 389408 w 580"/>
              <a:gd name="T11" fmla="*/ 327407 h 798"/>
              <a:gd name="T12" fmla="*/ 356301 w 580"/>
              <a:gd name="T13" fmla="*/ 377777 h 798"/>
              <a:gd name="T14" fmla="*/ 316887 w 580"/>
              <a:gd name="T15" fmla="*/ 426469 h 798"/>
              <a:gd name="T16" fmla="*/ 269590 w 580"/>
              <a:gd name="T17" fmla="*/ 470123 h 798"/>
              <a:gd name="T18" fmla="*/ 212834 w 580"/>
              <a:gd name="T19" fmla="*/ 512098 h 798"/>
              <a:gd name="T20" fmla="*/ 148196 w 580"/>
              <a:gd name="T21" fmla="*/ 550715 h 798"/>
              <a:gd name="T22" fmla="*/ 148196 w 580"/>
              <a:gd name="T23" fmla="*/ 669925 h 798"/>
              <a:gd name="T24" fmla="*/ 0 w 580"/>
              <a:gd name="T25" fmla="*/ 431506 h 798"/>
              <a:gd name="T26" fmla="*/ 148196 w 580"/>
              <a:gd name="T27" fmla="*/ 193086 h 798"/>
              <a:gd name="T28" fmla="*/ 148196 w 580"/>
              <a:gd name="T29" fmla="*/ 312296 h 798"/>
              <a:gd name="T30" fmla="*/ 176574 w 580"/>
              <a:gd name="T31" fmla="*/ 308938 h 798"/>
              <a:gd name="T32" fmla="*/ 208105 w 580"/>
              <a:gd name="T33" fmla="*/ 298864 h 798"/>
              <a:gd name="T34" fmla="*/ 241212 w 580"/>
              <a:gd name="T35" fmla="*/ 282074 h 798"/>
              <a:gd name="T36" fmla="*/ 274320 w 580"/>
              <a:gd name="T37" fmla="*/ 260247 h 798"/>
              <a:gd name="T38" fmla="*/ 309004 w 580"/>
              <a:gd name="T39" fmla="*/ 235061 h 798"/>
              <a:gd name="T40" fmla="*/ 340535 w 580"/>
              <a:gd name="T41" fmla="*/ 206518 h 798"/>
              <a:gd name="T42" fmla="*/ 372066 w 580"/>
              <a:gd name="T43" fmla="*/ 174617 h 798"/>
              <a:gd name="T44" fmla="*/ 398868 w 580"/>
              <a:gd name="T45" fmla="*/ 139358 h 798"/>
              <a:gd name="T46" fmla="*/ 422516 w 580"/>
              <a:gd name="T47" fmla="*/ 104099 h 798"/>
              <a:gd name="T48" fmla="*/ 439858 w 580"/>
              <a:gd name="T49" fmla="*/ 68839 h 798"/>
              <a:gd name="T50" fmla="*/ 452470 w 580"/>
              <a:gd name="T51" fmla="*/ 33580 h 798"/>
              <a:gd name="T52" fmla="*/ 455623 w 580"/>
              <a:gd name="T53" fmla="*/ 0 h 798"/>
              <a:gd name="T54" fmla="*/ 4572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Freeform 13"/>
          <p:cNvSpPr>
            <a:spLocks/>
          </p:cNvSpPr>
          <p:nvPr/>
        </p:nvSpPr>
        <p:spPr bwMode="gray">
          <a:xfrm rot="-1326465">
            <a:off x="2627313" y="4005263"/>
            <a:ext cx="571500" cy="669925"/>
          </a:xfrm>
          <a:custGeom>
            <a:avLst/>
            <a:gdLst>
              <a:gd name="T0" fmla="*/ 571500 w 580"/>
              <a:gd name="T1" fmla="*/ 0 h 798"/>
              <a:gd name="T2" fmla="*/ 569529 w 580"/>
              <a:gd name="T3" fmla="*/ 75555 h 798"/>
              <a:gd name="T4" fmla="*/ 559676 w 580"/>
              <a:gd name="T5" fmla="*/ 146074 h 798"/>
              <a:gd name="T6" fmla="*/ 543910 w 580"/>
              <a:gd name="T7" fmla="*/ 211555 h 798"/>
              <a:gd name="T8" fmla="*/ 518291 w 580"/>
              <a:gd name="T9" fmla="*/ 272000 h 798"/>
              <a:gd name="T10" fmla="*/ 486760 w 580"/>
              <a:gd name="T11" fmla="*/ 327407 h 798"/>
              <a:gd name="T12" fmla="*/ 445376 w 580"/>
              <a:gd name="T13" fmla="*/ 377777 h 798"/>
              <a:gd name="T14" fmla="*/ 396109 w 580"/>
              <a:gd name="T15" fmla="*/ 426469 h 798"/>
              <a:gd name="T16" fmla="*/ 336988 w 580"/>
              <a:gd name="T17" fmla="*/ 470123 h 798"/>
              <a:gd name="T18" fmla="*/ 266043 w 580"/>
              <a:gd name="T19" fmla="*/ 512098 h 798"/>
              <a:gd name="T20" fmla="*/ 185245 w 580"/>
              <a:gd name="T21" fmla="*/ 550715 h 798"/>
              <a:gd name="T22" fmla="*/ 185245 w 580"/>
              <a:gd name="T23" fmla="*/ 669925 h 798"/>
              <a:gd name="T24" fmla="*/ 0 w 580"/>
              <a:gd name="T25" fmla="*/ 431506 h 798"/>
              <a:gd name="T26" fmla="*/ 185245 w 580"/>
              <a:gd name="T27" fmla="*/ 193086 h 798"/>
              <a:gd name="T28" fmla="*/ 185245 w 580"/>
              <a:gd name="T29" fmla="*/ 312296 h 798"/>
              <a:gd name="T30" fmla="*/ 220717 w 580"/>
              <a:gd name="T31" fmla="*/ 308938 h 798"/>
              <a:gd name="T32" fmla="*/ 260131 w 580"/>
              <a:gd name="T33" fmla="*/ 298864 h 798"/>
              <a:gd name="T34" fmla="*/ 301516 w 580"/>
              <a:gd name="T35" fmla="*/ 282074 h 798"/>
              <a:gd name="T36" fmla="*/ 342900 w 580"/>
              <a:gd name="T37" fmla="*/ 260247 h 798"/>
              <a:gd name="T38" fmla="*/ 386255 w 580"/>
              <a:gd name="T39" fmla="*/ 235061 h 798"/>
              <a:gd name="T40" fmla="*/ 425669 w 580"/>
              <a:gd name="T41" fmla="*/ 206518 h 798"/>
              <a:gd name="T42" fmla="*/ 465083 w 580"/>
              <a:gd name="T43" fmla="*/ 174617 h 798"/>
              <a:gd name="T44" fmla="*/ 498584 w 580"/>
              <a:gd name="T45" fmla="*/ 139358 h 798"/>
              <a:gd name="T46" fmla="*/ 528145 w 580"/>
              <a:gd name="T47" fmla="*/ 104099 h 798"/>
              <a:gd name="T48" fmla="*/ 549822 w 580"/>
              <a:gd name="T49" fmla="*/ 68839 h 798"/>
              <a:gd name="T50" fmla="*/ 565588 w 580"/>
              <a:gd name="T51" fmla="*/ 33580 h 798"/>
              <a:gd name="T52" fmla="*/ 569529 w 580"/>
              <a:gd name="T53" fmla="*/ 0 h 798"/>
              <a:gd name="T54" fmla="*/ 5715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Freeform 12"/>
          <p:cNvSpPr>
            <a:spLocks/>
          </p:cNvSpPr>
          <p:nvPr/>
        </p:nvSpPr>
        <p:spPr bwMode="gray">
          <a:xfrm rot="1821006" flipH="1">
            <a:off x="5508625" y="4005263"/>
            <a:ext cx="571500" cy="669925"/>
          </a:xfrm>
          <a:custGeom>
            <a:avLst/>
            <a:gdLst>
              <a:gd name="T0" fmla="*/ 571500 w 580"/>
              <a:gd name="T1" fmla="*/ 0 h 798"/>
              <a:gd name="T2" fmla="*/ 569529 w 580"/>
              <a:gd name="T3" fmla="*/ 75555 h 798"/>
              <a:gd name="T4" fmla="*/ 559676 w 580"/>
              <a:gd name="T5" fmla="*/ 146074 h 798"/>
              <a:gd name="T6" fmla="*/ 543910 w 580"/>
              <a:gd name="T7" fmla="*/ 211555 h 798"/>
              <a:gd name="T8" fmla="*/ 518291 w 580"/>
              <a:gd name="T9" fmla="*/ 272000 h 798"/>
              <a:gd name="T10" fmla="*/ 486760 w 580"/>
              <a:gd name="T11" fmla="*/ 327407 h 798"/>
              <a:gd name="T12" fmla="*/ 445376 w 580"/>
              <a:gd name="T13" fmla="*/ 377777 h 798"/>
              <a:gd name="T14" fmla="*/ 396109 w 580"/>
              <a:gd name="T15" fmla="*/ 426469 h 798"/>
              <a:gd name="T16" fmla="*/ 336988 w 580"/>
              <a:gd name="T17" fmla="*/ 470123 h 798"/>
              <a:gd name="T18" fmla="*/ 266043 w 580"/>
              <a:gd name="T19" fmla="*/ 512098 h 798"/>
              <a:gd name="T20" fmla="*/ 185245 w 580"/>
              <a:gd name="T21" fmla="*/ 550715 h 798"/>
              <a:gd name="T22" fmla="*/ 185245 w 580"/>
              <a:gd name="T23" fmla="*/ 669925 h 798"/>
              <a:gd name="T24" fmla="*/ 0 w 580"/>
              <a:gd name="T25" fmla="*/ 431506 h 798"/>
              <a:gd name="T26" fmla="*/ 185245 w 580"/>
              <a:gd name="T27" fmla="*/ 193086 h 798"/>
              <a:gd name="T28" fmla="*/ 185245 w 580"/>
              <a:gd name="T29" fmla="*/ 312296 h 798"/>
              <a:gd name="T30" fmla="*/ 220717 w 580"/>
              <a:gd name="T31" fmla="*/ 308938 h 798"/>
              <a:gd name="T32" fmla="*/ 260131 w 580"/>
              <a:gd name="T33" fmla="*/ 298864 h 798"/>
              <a:gd name="T34" fmla="*/ 301516 w 580"/>
              <a:gd name="T35" fmla="*/ 282074 h 798"/>
              <a:gd name="T36" fmla="*/ 342900 w 580"/>
              <a:gd name="T37" fmla="*/ 260247 h 798"/>
              <a:gd name="T38" fmla="*/ 386255 w 580"/>
              <a:gd name="T39" fmla="*/ 235061 h 798"/>
              <a:gd name="T40" fmla="*/ 425669 w 580"/>
              <a:gd name="T41" fmla="*/ 206518 h 798"/>
              <a:gd name="T42" fmla="*/ 465083 w 580"/>
              <a:gd name="T43" fmla="*/ 174617 h 798"/>
              <a:gd name="T44" fmla="*/ 498584 w 580"/>
              <a:gd name="T45" fmla="*/ 139358 h 798"/>
              <a:gd name="T46" fmla="*/ 528145 w 580"/>
              <a:gd name="T47" fmla="*/ 104099 h 798"/>
              <a:gd name="T48" fmla="*/ 549822 w 580"/>
              <a:gd name="T49" fmla="*/ 68839 h 798"/>
              <a:gd name="T50" fmla="*/ 565588 w 580"/>
              <a:gd name="T51" fmla="*/ 33580 h 798"/>
              <a:gd name="T52" fmla="*/ 569529 w 580"/>
              <a:gd name="T53" fmla="*/ 0 h 798"/>
              <a:gd name="T54" fmla="*/ 5715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gray">
          <a:xfrm>
            <a:off x="468313" y="2492375"/>
            <a:ext cx="1600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САХАР</a:t>
            </a:r>
            <a:endParaRPr kumimoji="0" lang="ru-RU" sz="1800" b="0">
              <a:solidFill>
                <a:srgbClr val="990033"/>
              </a:solidFill>
            </a:endParaRPr>
          </a:p>
        </p:txBody>
      </p:sp>
      <p:sp>
        <p:nvSpPr>
          <p:cNvPr id="6156" name="AutoShape 10"/>
          <p:cNvSpPr>
            <a:spLocks noChangeArrowheads="1"/>
          </p:cNvSpPr>
          <p:nvPr/>
        </p:nvSpPr>
        <p:spPr bwMode="gray">
          <a:xfrm>
            <a:off x="7019925" y="2349500"/>
            <a:ext cx="16002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В, В</a:t>
            </a:r>
            <a:r>
              <a:rPr kumimoji="0" lang="ru-RU" sz="1600" baseline="-30000">
                <a:solidFill>
                  <a:srgbClr val="990033"/>
                </a:solidFill>
                <a:cs typeface="Times New Roman" pitchFamily="18" charset="0"/>
              </a:rPr>
              <a:t>2</a:t>
            </a:r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, РР, С</a:t>
            </a:r>
            <a:endParaRPr kumimoji="0" lang="ru-RU" sz="1800" b="0">
              <a:solidFill>
                <a:srgbClr val="990033"/>
              </a:solidFill>
            </a:endParaRPr>
          </a:p>
        </p:txBody>
      </p:sp>
      <p:sp>
        <p:nvSpPr>
          <p:cNvPr id="6157" name="AutoShape 9"/>
          <p:cNvSpPr>
            <a:spLocks noChangeArrowheads="1"/>
          </p:cNvSpPr>
          <p:nvPr/>
        </p:nvSpPr>
        <p:spPr bwMode="gray">
          <a:xfrm>
            <a:off x="395288" y="4508500"/>
            <a:ext cx="1828800" cy="800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ПЕКТИНОВЫЕ ВЕЩЕСТВА</a:t>
            </a:r>
            <a:endParaRPr kumimoji="0" lang="ru-RU" sz="1800" b="0">
              <a:solidFill>
                <a:srgbClr val="990033"/>
              </a:solidFill>
            </a:endParaRPr>
          </a:p>
        </p:txBody>
      </p:sp>
      <p:sp>
        <p:nvSpPr>
          <p:cNvPr id="6158" name="AutoShape 8"/>
          <p:cNvSpPr>
            <a:spLocks noChangeArrowheads="1"/>
          </p:cNvSpPr>
          <p:nvPr/>
        </p:nvSpPr>
        <p:spPr bwMode="gray">
          <a:xfrm>
            <a:off x="6443663" y="4437063"/>
            <a:ext cx="2286000" cy="800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ОРГАНИЧЕСКИЕ КИСЛОТЫ</a:t>
            </a:r>
            <a:endParaRPr kumimoji="0" lang="ru-RU" sz="1800" b="0">
              <a:solidFill>
                <a:srgbClr val="990033"/>
              </a:solidFill>
            </a:endParaRPr>
          </a:p>
        </p:txBody>
      </p:sp>
      <p:sp>
        <p:nvSpPr>
          <p:cNvPr id="6159" name="AutoShape 5"/>
          <p:cNvSpPr>
            <a:spLocks noChangeArrowheads="1"/>
          </p:cNvSpPr>
          <p:nvPr/>
        </p:nvSpPr>
        <p:spPr bwMode="gray">
          <a:xfrm>
            <a:off x="1979613" y="1412875"/>
            <a:ext cx="4572000" cy="800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990033"/>
                </a:solidFill>
                <a:cs typeface="Times New Roman" pitchFamily="18" charset="0"/>
              </a:rPr>
              <a:t>МИНЕРАЛЬНЫЕ ВЕЩЕСТВА, ЭФИРНЫЕ МАСЛА, ПЕКТИНОВЫЕ ВЕЩЕСТВА</a:t>
            </a:r>
            <a:endParaRPr kumimoji="0" lang="ru-RU" sz="1800" b="0">
              <a:solidFill>
                <a:srgbClr val="990033"/>
              </a:solidFill>
            </a:endParaRPr>
          </a:p>
        </p:txBody>
      </p:sp>
      <p:sp>
        <p:nvSpPr>
          <p:cNvPr id="6160" name="Freeform 6"/>
          <p:cNvSpPr>
            <a:spLocks/>
          </p:cNvSpPr>
          <p:nvPr/>
        </p:nvSpPr>
        <p:spPr bwMode="gray">
          <a:xfrm rot="19283256" flipH="1">
            <a:off x="6011863" y="2636838"/>
            <a:ext cx="571500" cy="669925"/>
          </a:xfrm>
          <a:custGeom>
            <a:avLst/>
            <a:gdLst>
              <a:gd name="T0" fmla="*/ 571500 w 580"/>
              <a:gd name="T1" fmla="*/ 0 h 798"/>
              <a:gd name="T2" fmla="*/ 569529 w 580"/>
              <a:gd name="T3" fmla="*/ 75555 h 798"/>
              <a:gd name="T4" fmla="*/ 559676 w 580"/>
              <a:gd name="T5" fmla="*/ 146074 h 798"/>
              <a:gd name="T6" fmla="*/ 543910 w 580"/>
              <a:gd name="T7" fmla="*/ 211555 h 798"/>
              <a:gd name="T8" fmla="*/ 518291 w 580"/>
              <a:gd name="T9" fmla="*/ 272000 h 798"/>
              <a:gd name="T10" fmla="*/ 486760 w 580"/>
              <a:gd name="T11" fmla="*/ 327407 h 798"/>
              <a:gd name="T12" fmla="*/ 445376 w 580"/>
              <a:gd name="T13" fmla="*/ 377777 h 798"/>
              <a:gd name="T14" fmla="*/ 396109 w 580"/>
              <a:gd name="T15" fmla="*/ 426469 h 798"/>
              <a:gd name="T16" fmla="*/ 336988 w 580"/>
              <a:gd name="T17" fmla="*/ 470123 h 798"/>
              <a:gd name="T18" fmla="*/ 266043 w 580"/>
              <a:gd name="T19" fmla="*/ 512098 h 798"/>
              <a:gd name="T20" fmla="*/ 185245 w 580"/>
              <a:gd name="T21" fmla="*/ 550715 h 798"/>
              <a:gd name="T22" fmla="*/ 185245 w 580"/>
              <a:gd name="T23" fmla="*/ 669925 h 798"/>
              <a:gd name="T24" fmla="*/ 0 w 580"/>
              <a:gd name="T25" fmla="*/ 431506 h 798"/>
              <a:gd name="T26" fmla="*/ 185245 w 580"/>
              <a:gd name="T27" fmla="*/ 193086 h 798"/>
              <a:gd name="T28" fmla="*/ 185245 w 580"/>
              <a:gd name="T29" fmla="*/ 312296 h 798"/>
              <a:gd name="T30" fmla="*/ 220717 w 580"/>
              <a:gd name="T31" fmla="*/ 308938 h 798"/>
              <a:gd name="T32" fmla="*/ 260131 w 580"/>
              <a:gd name="T33" fmla="*/ 298864 h 798"/>
              <a:gd name="T34" fmla="*/ 301516 w 580"/>
              <a:gd name="T35" fmla="*/ 282074 h 798"/>
              <a:gd name="T36" fmla="*/ 342900 w 580"/>
              <a:gd name="T37" fmla="*/ 260247 h 798"/>
              <a:gd name="T38" fmla="*/ 386255 w 580"/>
              <a:gd name="T39" fmla="*/ 235061 h 798"/>
              <a:gd name="T40" fmla="*/ 425669 w 580"/>
              <a:gd name="T41" fmla="*/ 206518 h 798"/>
              <a:gd name="T42" fmla="*/ 465083 w 580"/>
              <a:gd name="T43" fmla="*/ 174617 h 798"/>
              <a:gd name="T44" fmla="*/ 498584 w 580"/>
              <a:gd name="T45" fmla="*/ 139358 h 798"/>
              <a:gd name="T46" fmla="*/ 528145 w 580"/>
              <a:gd name="T47" fmla="*/ 104099 h 798"/>
              <a:gd name="T48" fmla="*/ 549822 w 580"/>
              <a:gd name="T49" fmla="*/ 68839 h 798"/>
              <a:gd name="T50" fmla="*/ 565588 w 580"/>
              <a:gd name="T51" fmla="*/ 33580 h 798"/>
              <a:gd name="T52" fmla="*/ 569529 w 580"/>
              <a:gd name="T53" fmla="*/ 0 h 798"/>
              <a:gd name="T54" fmla="*/ 57150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4FB0E1"/>
              </a:gs>
              <a:gs pos="100000">
                <a:srgbClr val="8FCDE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Rectangle 28"/>
          <p:cNvSpPr>
            <a:spLocks noChangeArrowheads="1"/>
          </p:cNvSpPr>
          <p:nvPr/>
        </p:nvSpPr>
        <p:spPr bwMode="auto">
          <a:xfrm>
            <a:off x="171450" y="2533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6162" name="Rectangle 30"/>
          <p:cNvSpPr>
            <a:spLocks noChangeArrowheads="1"/>
          </p:cNvSpPr>
          <p:nvPr/>
        </p:nvSpPr>
        <p:spPr bwMode="auto">
          <a:xfrm>
            <a:off x="171450" y="2533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6163" name="Picture 31" descr="29-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6562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318000" cy="731838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FF0000"/>
                </a:solidFill>
              </a:rPr>
              <a:t>Пудинг сухарный.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43011" name="Picture 33" descr="пудинг сухар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9" b="6958"/>
          <a:stretch>
            <a:fillRect/>
          </a:stretch>
        </p:blipFill>
        <p:spPr bwMode="auto">
          <a:xfrm>
            <a:off x="0" y="2060575"/>
            <a:ext cx="31273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32"/>
          <p:cNvSpPr>
            <a:spLocks noChangeArrowheads="1"/>
          </p:cNvSpPr>
          <p:nvPr/>
        </p:nvSpPr>
        <p:spPr bwMode="gray">
          <a:xfrm>
            <a:off x="4284663" y="1557338"/>
            <a:ext cx="4471987" cy="10795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3013" name="Group 28"/>
          <p:cNvGrpSpPr>
            <a:grpSpLocks/>
          </p:cNvGrpSpPr>
          <p:nvPr/>
        </p:nvGrpSpPr>
        <p:grpSpPr bwMode="auto">
          <a:xfrm>
            <a:off x="3276600" y="1773238"/>
            <a:ext cx="830263" cy="412750"/>
            <a:chOff x="720" y="960"/>
            <a:chExt cx="987" cy="795"/>
          </a:xfrm>
        </p:grpSpPr>
        <p:sp>
          <p:nvSpPr>
            <p:cNvPr id="43039" name="Oval 3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40" name="Oval 3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41" name="Oval 2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3014" name="Text Box 27"/>
          <p:cNvSpPr txBox="1">
            <a:spLocks noChangeArrowheads="1"/>
          </p:cNvSpPr>
          <p:nvPr/>
        </p:nvSpPr>
        <p:spPr bwMode="gray">
          <a:xfrm>
            <a:off x="4572000" y="1700213"/>
            <a:ext cx="3987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В РАЗМОЛОТЫЕ ВАНИЛЬНЫЕ СУХАРИ ДОБАВЛЯЮТ ЯИЧНО-МОЛОЧНУЮ СМЕСЬ, ИЗЮМ, ВЗБИТЫЕ БЕЛКИ И ПЕРЕМЕШИВАЮТ</a:t>
            </a:r>
            <a:endParaRPr kumimoji="0" lang="ru-RU" altLang="ko-KR" sz="1400" b="0"/>
          </a:p>
        </p:txBody>
      </p:sp>
      <p:sp>
        <p:nvSpPr>
          <p:cNvPr id="43015" name="Text Box 26"/>
          <p:cNvSpPr txBox="1">
            <a:spLocks noChangeArrowheads="1"/>
          </p:cNvSpPr>
          <p:nvPr/>
        </p:nvSpPr>
        <p:spPr bwMode="gray">
          <a:xfrm>
            <a:off x="3419475" y="1773238"/>
            <a:ext cx="538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3016" name="AutoShape 25"/>
          <p:cNvSpPr>
            <a:spLocks noChangeArrowheads="1"/>
          </p:cNvSpPr>
          <p:nvPr/>
        </p:nvSpPr>
        <p:spPr bwMode="gray">
          <a:xfrm>
            <a:off x="4284663" y="2924175"/>
            <a:ext cx="4511675" cy="8651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3017" name="Group 21"/>
          <p:cNvGrpSpPr>
            <a:grpSpLocks/>
          </p:cNvGrpSpPr>
          <p:nvPr/>
        </p:nvGrpSpPr>
        <p:grpSpPr bwMode="auto">
          <a:xfrm>
            <a:off x="3348038" y="3068638"/>
            <a:ext cx="838200" cy="412750"/>
            <a:chOff x="720" y="960"/>
            <a:chExt cx="987" cy="795"/>
          </a:xfrm>
        </p:grpSpPr>
        <p:sp>
          <p:nvSpPr>
            <p:cNvPr id="43036" name="Oval 2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7" name="Oval 2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8" name="Oval 2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3018" name="Text Box 20"/>
          <p:cNvSpPr txBox="1">
            <a:spLocks noChangeArrowheads="1"/>
          </p:cNvSpPr>
          <p:nvPr/>
        </p:nvSpPr>
        <p:spPr bwMode="gray">
          <a:xfrm>
            <a:off x="4572000" y="2997200"/>
            <a:ext cx="3987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ru-RU" altLang="ko-KR" sz="1600" b="0">
                <a:solidFill>
                  <a:srgbClr val="000080"/>
                </a:solidFill>
                <a:ea typeface="Batang" pitchFamily="18" charset="-127"/>
              </a:rPr>
              <a:t>ВЫКЛАДЫВАЮТ В ПОДГОТОВЛЕННУЮ ФОРМУ</a:t>
            </a:r>
            <a:endParaRPr kumimoji="0" lang="ru-RU" altLang="ko-KR" sz="1600" b="0"/>
          </a:p>
        </p:txBody>
      </p:sp>
      <p:sp>
        <p:nvSpPr>
          <p:cNvPr id="43019" name="Text Box 19"/>
          <p:cNvSpPr txBox="1">
            <a:spLocks noChangeArrowheads="1"/>
          </p:cNvSpPr>
          <p:nvPr/>
        </p:nvSpPr>
        <p:spPr bwMode="gray">
          <a:xfrm>
            <a:off x="3492500" y="3068638"/>
            <a:ext cx="542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3020" name="AutoShape 18"/>
          <p:cNvSpPr>
            <a:spLocks noChangeArrowheads="1"/>
          </p:cNvSpPr>
          <p:nvPr/>
        </p:nvSpPr>
        <p:spPr bwMode="gray">
          <a:xfrm>
            <a:off x="4284663" y="4076700"/>
            <a:ext cx="4471987" cy="10080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3021" name="Group 14"/>
          <p:cNvGrpSpPr>
            <a:grpSpLocks/>
          </p:cNvGrpSpPr>
          <p:nvPr/>
        </p:nvGrpSpPr>
        <p:grpSpPr bwMode="auto">
          <a:xfrm>
            <a:off x="3348038" y="4365625"/>
            <a:ext cx="830262" cy="412750"/>
            <a:chOff x="720" y="960"/>
            <a:chExt cx="987" cy="795"/>
          </a:xfrm>
        </p:grpSpPr>
        <p:sp>
          <p:nvSpPr>
            <p:cNvPr id="43033" name="Oval 1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4" name="Oval 1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5" name="Oval 1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3022" name="Text Box 13"/>
          <p:cNvSpPr txBox="1">
            <a:spLocks noChangeArrowheads="1"/>
          </p:cNvSpPr>
          <p:nvPr/>
        </p:nvSpPr>
        <p:spPr bwMode="gray">
          <a:xfrm>
            <a:off x="4500563" y="4221163"/>
            <a:ext cx="3870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ru-RU" altLang="ko-KR" sz="1600" b="0">
                <a:solidFill>
                  <a:srgbClr val="000080"/>
                </a:solidFill>
                <a:ea typeface="Batang" pitchFamily="18" charset="-127"/>
              </a:rPr>
              <a:t>ВАРЯТ НА ВОДЯНОЙ БАНЕ 30 МИНУТ. ОХЛАЖДАЮТ</a:t>
            </a:r>
            <a:endParaRPr kumimoji="0" lang="ru-RU" altLang="ko-KR" sz="1600" b="0"/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gray">
          <a:xfrm>
            <a:off x="3492500" y="4365625"/>
            <a:ext cx="538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3024" name="AutoShape 11"/>
          <p:cNvSpPr>
            <a:spLocks noChangeArrowheads="1"/>
          </p:cNvSpPr>
          <p:nvPr/>
        </p:nvSpPr>
        <p:spPr bwMode="gray">
          <a:xfrm>
            <a:off x="3635375" y="5373688"/>
            <a:ext cx="5113338" cy="10795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3025" name="Group 7"/>
          <p:cNvGrpSpPr>
            <a:grpSpLocks/>
          </p:cNvGrpSpPr>
          <p:nvPr/>
        </p:nvGrpSpPr>
        <p:grpSpPr bwMode="auto">
          <a:xfrm>
            <a:off x="2627313" y="5589588"/>
            <a:ext cx="949325" cy="412750"/>
            <a:chOff x="720" y="960"/>
            <a:chExt cx="987" cy="795"/>
          </a:xfrm>
        </p:grpSpPr>
        <p:sp>
          <p:nvSpPr>
            <p:cNvPr id="43030" name="Oval 1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1" name="Oval 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3032" name="Oval 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3026" name="Text Box 6"/>
          <p:cNvSpPr txBox="1">
            <a:spLocks noChangeArrowheads="1"/>
          </p:cNvSpPr>
          <p:nvPr/>
        </p:nvSpPr>
        <p:spPr bwMode="gray">
          <a:xfrm>
            <a:off x="3851275" y="5445125"/>
            <a:ext cx="4802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endParaRPr kumimoji="0" lang="ru-RU" sz="1600" b="0">
              <a:solidFill>
                <a:srgbClr val="000080"/>
              </a:solidFill>
              <a:cs typeface="Arial" charset="0"/>
            </a:endParaRPr>
          </a:p>
          <a:p>
            <a:pPr algn="ctr"/>
            <a:r>
              <a:rPr kumimoji="0" lang="ru-RU" sz="1600" b="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ПЕРЕКЛАДЫВАЮТ НА ТАРЕЛКУ. ПОДАЮТ СО СЛАДКИМ СОУСОМ</a:t>
            </a:r>
            <a:endParaRPr kumimoji="0" lang="ru-RU" sz="1600" b="0"/>
          </a:p>
        </p:txBody>
      </p:sp>
      <p:sp>
        <p:nvSpPr>
          <p:cNvPr id="43027" name="Text Box 5"/>
          <p:cNvSpPr txBox="1">
            <a:spLocks noChangeArrowheads="1"/>
          </p:cNvSpPr>
          <p:nvPr/>
        </p:nvSpPr>
        <p:spPr bwMode="gray">
          <a:xfrm>
            <a:off x="2843213" y="5661025"/>
            <a:ext cx="615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785" tIns="28392" rIns="56785" bIns="28392"/>
          <a:lstStyle/>
          <a:p>
            <a:pPr algn="ctr"/>
            <a:r>
              <a:rPr kumimoji="0" lang="en-US" sz="20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3028" name="Rectangle 34"/>
          <p:cNvSpPr>
            <a:spLocks noChangeArrowheads="1"/>
          </p:cNvSpPr>
          <p:nvPr/>
        </p:nvSpPr>
        <p:spPr bwMode="auto">
          <a:xfrm>
            <a:off x="1484313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43029" name="Rectangle 44"/>
          <p:cNvSpPr>
            <a:spLocks noChangeArrowheads="1"/>
          </p:cNvSpPr>
          <p:nvPr/>
        </p:nvSpPr>
        <p:spPr bwMode="auto">
          <a:xfrm>
            <a:off x="1484313" y="2636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06925" cy="658813"/>
          </a:xfrm>
        </p:spPr>
        <p:txBody>
          <a:bodyPr/>
          <a:lstStyle/>
          <a:p>
            <a:pPr eaLnBrk="1" hangingPunct="1"/>
            <a:r>
              <a:rPr lang="ru-RU" altLang="ko-KR" sz="4000" b="1" smtClean="0">
                <a:solidFill>
                  <a:srgbClr val="990033"/>
                </a:solidFill>
              </a:rPr>
              <a:t>Каша гурьевская</a:t>
            </a:r>
            <a:endParaRPr lang="ru-RU" sz="4000" b="1" smtClean="0">
              <a:solidFill>
                <a:srgbClr val="990033"/>
              </a:solidFill>
            </a:endParaRPr>
          </a:p>
        </p:txBody>
      </p:sp>
      <p:pic>
        <p:nvPicPr>
          <p:cNvPr id="44035" name="Picture 47" descr="абрикос"/>
          <p:cNvPicPr>
            <a:picLocks noChangeAspect="1" noChangeArrowheads="1"/>
          </p:cNvPicPr>
          <p:nvPr/>
        </p:nvPicPr>
        <p:blipFill>
          <a:blip r:embed="rId2"/>
          <a:srcRect l="16721" r="16721"/>
          <a:stretch>
            <a:fillRect/>
          </a:stretch>
        </p:blipFill>
        <p:spPr bwMode="auto">
          <a:xfrm>
            <a:off x="323850" y="1268413"/>
            <a:ext cx="1600200" cy="18002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4036" name="AutoShape 54"/>
          <p:cNvSpPr>
            <a:spLocks noChangeArrowheads="1"/>
          </p:cNvSpPr>
          <p:nvPr/>
        </p:nvSpPr>
        <p:spPr bwMode="gray">
          <a:xfrm>
            <a:off x="4140200" y="1268413"/>
            <a:ext cx="4679950" cy="647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37" name="Group 50"/>
          <p:cNvGrpSpPr>
            <a:grpSpLocks/>
          </p:cNvGrpSpPr>
          <p:nvPr/>
        </p:nvGrpSpPr>
        <p:grpSpPr bwMode="auto">
          <a:xfrm>
            <a:off x="3563938" y="1341438"/>
            <a:ext cx="869950" cy="327025"/>
            <a:chOff x="720" y="960"/>
            <a:chExt cx="987" cy="795"/>
          </a:xfrm>
        </p:grpSpPr>
        <p:sp>
          <p:nvSpPr>
            <p:cNvPr id="44083" name="Oval 53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84" name="Oval 5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8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38" name="Text Box 49"/>
          <p:cNvSpPr txBox="1">
            <a:spLocks noChangeArrowheads="1"/>
          </p:cNvSpPr>
          <p:nvPr/>
        </p:nvSpPr>
        <p:spPr bwMode="gray">
          <a:xfrm>
            <a:off x="4284663" y="2060575"/>
            <a:ext cx="4495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В ПОДСОЛЕННОЕ КИПЯЩЕЕ МОЛОКО ТОНКОЙ СТРУЙКОЙ ВСЫПАТЬ МАННУЮ КРУПУ</a:t>
            </a:r>
            <a:endParaRPr kumimoji="0" lang="ru-RU" altLang="ko-KR" sz="1400" b="0"/>
          </a:p>
        </p:txBody>
      </p:sp>
      <p:sp>
        <p:nvSpPr>
          <p:cNvPr id="44039" name="Text Box 48"/>
          <p:cNvSpPr txBox="1">
            <a:spLocks noChangeArrowheads="1"/>
          </p:cNvSpPr>
          <p:nvPr/>
        </p:nvSpPr>
        <p:spPr bwMode="gray">
          <a:xfrm>
            <a:off x="3708400" y="1341438"/>
            <a:ext cx="5635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40" name="AutoShape 46"/>
          <p:cNvSpPr>
            <a:spLocks noChangeArrowheads="1"/>
          </p:cNvSpPr>
          <p:nvPr/>
        </p:nvSpPr>
        <p:spPr bwMode="gray">
          <a:xfrm>
            <a:off x="4067175" y="2060575"/>
            <a:ext cx="4684713" cy="647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41" name="Group 42"/>
          <p:cNvGrpSpPr>
            <a:grpSpLocks/>
          </p:cNvGrpSpPr>
          <p:nvPr/>
        </p:nvGrpSpPr>
        <p:grpSpPr bwMode="auto">
          <a:xfrm>
            <a:off x="3635375" y="2205038"/>
            <a:ext cx="869950" cy="327025"/>
            <a:chOff x="720" y="960"/>
            <a:chExt cx="987" cy="795"/>
          </a:xfrm>
        </p:grpSpPr>
        <p:sp>
          <p:nvSpPr>
            <p:cNvPr id="44080" name="Oval 45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81" name="Oval 44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82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42" name="Text Box 41"/>
          <p:cNvSpPr txBox="1">
            <a:spLocks noChangeArrowheads="1"/>
          </p:cNvSpPr>
          <p:nvPr/>
        </p:nvSpPr>
        <p:spPr bwMode="gray">
          <a:xfrm>
            <a:off x="4427538" y="1196975"/>
            <a:ext cx="406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КАШУ СЛЕГКА ОХЛАДИТЬ. ДОБАВИТЬ РАСТЕРТЫЕ С САХАРОМ ЖЕЛТКИ ЯИЦ И ВЗБИТЫЕ БЕЛКИ, ОРЕХИ</a:t>
            </a:r>
            <a:endParaRPr kumimoji="0" lang="ru-RU" altLang="ko-KR" sz="1400" b="0"/>
          </a:p>
        </p:txBody>
      </p:sp>
      <p:sp>
        <p:nvSpPr>
          <p:cNvPr id="44043" name="Text Box 40"/>
          <p:cNvSpPr txBox="1">
            <a:spLocks noChangeArrowheads="1"/>
          </p:cNvSpPr>
          <p:nvPr/>
        </p:nvSpPr>
        <p:spPr bwMode="gray">
          <a:xfrm>
            <a:off x="3779838" y="2205038"/>
            <a:ext cx="5635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44" name="AutoShape 39"/>
          <p:cNvSpPr>
            <a:spLocks noChangeArrowheads="1"/>
          </p:cNvSpPr>
          <p:nvPr/>
        </p:nvSpPr>
        <p:spPr bwMode="gray">
          <a:xfrm>
            <a:off x="4140200" y="2924175"/>
            <a:ext cx="4608513" cy="6492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45" name="Group 35"/>
          <p:cNvGrpSpPr>
            <a:grpSpLocks/>
          </p:cNvGrpSpPr>
          <p:nvPr/>
        </p:nvGrpSpPr>
        <p:grpSpPr bwMode="auto">
          <a:xfrm>
            <a:off x="3563938" y="2997200"/>
            <a:ext cx="869950" cy="327025"/>
            <a:chOff x="720" y="960"/>
            <a:chExt cx="987" cy="795"/>
          </a:xfrm>
        </p:grpSpPr>
        <p:sp>
          <p:nvSpPr>
            <p:cNvPr id="44077" name="Oval 38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8" name="Oval 37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9" name="Oval 36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46" name="Text Box 34"/>
          <p:cNvSpPr txBox="1">
            <a:spLocks noChangeArrowheads="1"/>
          </p:cNvSpPr>
          <p:nvPr/>
        </p:nvSpPr>
        <p:spPr bwMode="gray">
          <a:xfrm>
            <a:off x="4427538" y="2924175"/>
            <a:ext cx="41370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ПОСТАВИТЬ КАСТРЮЛЮ С МОЛОКОМ ИЛИ СЛИВКАМИ В РАЗОГРЕТУЮ ДУХОВКУ</a:t>
            </a:r>
            <a:endParaRPr kumimoji="0" lang="ru-RU" altLang="ko-KR" sz="1400" b="0"/>
          </a:p>
        </p:txBody>
      </p:sp>
      <p:sp>
        <p:nvSpPr>
          <p:cNvPr id="44047" name="Text Box 33"/>
          <p:cNvSpPr txBox="1">
            <a:spLocks noChangeArrowheads="1"/>
          </p:cNvSpPr>
          <p:nvPr/>
        </p:nvSpPr>
        <p:spPr bwMode="gray">
          <a:xfrm>
            <a:off x="3779838" y="3068638"/>
            <a:ext cx="5635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48" name="AutoShape 32"/>
          <p:cNvSpPr>
            <a:spLocks noChangeArrowheads="1"/>
          </p:cNvSpPr>
          <p:nvPr/>
        </p:nvSpPr>
        <p:spPr bwMode="gray">
          <a:xfrm>
            <a:off x="4067175" y="3716338"/>
            <a:ext cx="4752975" cy="7207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49" name="Group 28"/>
          <p:cNvGrpSpPr>
            <a:grpSpLocks/>
          </p:cNvGrpSpPr>
          <p:nvPr/>
        </p:nvGrpSpPr>
        <p:grpSpPr bwMode="auto">
          <a:xfrm>
            <a:off x="3563938" y="3789363"/>
            <a:ext cx="869950" cy="327025"/>
            <a:chOff x="720" y="960"/>
            <a:chExt cx="987" cy="795"/>
          </a:xfrm>
        </p:grpSpPr>
        <p:sp>
          <p:nvSpPr>
            <p:cNvPr id="44074" name="Oval 3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5" name="Oval 3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6" name="Oval 2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50" name="Text Box 27"/>
          <p:cNvSpPr txBox="1">
            <a:spLocks noChangeArrowheads="1"/>
          </p:cNvSpPr>
          <p:nvPr/>
        </p:nvSpPr>
        <p:spPr bwMode="gray">
          <a:xfrm>
            <a:off x="4427538" y="3716338"/>
            <a:ext cx="41767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ПО МЕРЕ ОБРАЗОВАНИЯ ПЕНОК ИХ НЕОБХОДИМО ПЕРИОДИЧЕСКИ СНИМАТЬ</a:t>
            </a:r>
            <a:endParaRPr kumimoji="0" lang="ru-RU" altLang="ko-KR" sz="1400" b="0"/>
          </a:p>
        </p:txBody>
      </p:sp>
      <p:sp>
        <p:nvSpPr>
          <p:cNvPr id="44051" name="Text Box 26"/>
          <p:cNvSpPr txBox="1">
            <a:spLocks noChangeArrowheads="1"/>
          </p:cNvSpPr>
          <p:nvPr/>
        </p:nvSpPr>
        <p:spPr bwMode="gray">
          <a:xfrm>
            <a:off x="3635375" y="3789363"/>
            <a:ext cx="5635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52" name="AutoShape 25"/>
          <p:cNvSpPr>
            <a:spLocks noChangeArrowheads="1"/>
          </p:cNvSpPr>
          <p:nvPr/>
        </p:nvSpPr>
        <p:spPr bwMode="gray">
          <a:xfrm>
            <a:off x="4067175" y="4581525"/>
            <a:ext cx="4757738" cy="6492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492500" y="4581525"/>
            <a:ext cx="869950" cy="327025"/>
            <a:chOff x="720" y="960"/>
            <a:chExt cx="987" cy="795"/>
          </a:xfrm>
        </p:grpSpPr>
        <p:sp>
          <p:nvSpPr>
            <p:cNvPr id="44071" name="Oval 2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2" name="Oval 2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3" name="Oval 2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54" name="Text Box 20"/>
          <p:cNvSpPr txBox="1">
            <a:spLocks noChangeArrowheads="1"/>
          </p:cNvSpPr>
          <p:nvPr/>
        </p:nvSpPr>
        <p:spPr bwMode="gray">
          <a:xfrm>
            <a:off x="4356100" y="4581525"/>
            <a:ext cx="4422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В СМАЗАННУЮ МАСЛОМ СКОВОРОДУ ВЫЛОЖИТЬ СЛОЙ КАШИ. СВЕРХУ НА НЕГО ПОЛОЖИТЬ АБРИКОСЫ</a:t>
            </a:r>
            <a:endParaRPr kumimoji="0" lang="ru-RU" altLang="ko-KR" sz="1400" b="0"/>
          </a:p>
        </p:txBody>
      </p:sp>
      <p:sp>
        <p:nvSpPr>
          <p:cNvPr id="44055" name="Text Box 19"/>
          <p:cNvSpPr txBox="1">
            <a:spLocks noChangeArrowheads="1"/>
          </p:cNvSpPr>
          <p:nvPr/>
        </p:nvSpPr>
        <p:spPr bwMode="gray">
          <a:xfrm>
            <a:off x="3635375" y="4652963"/>
            <a:ext cx="5635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5</a:t>
            </a:r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56" name="AutoShape 18"/>
          <p:cNvSpPr>
            <a:spLocks noChangeArrowheads="1"/>
          </p:cNvSpPr>
          <p:nvPr/>
        </p:nvSpPr>
        <p:spPr bwMode="gray">
          <a:xfrm>
            <a:off x="684213" y="5373688"/>
            <a:ext cx="8150225" cy="50323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57" name="Group 14"/>
          <p:cNvGrpSpPr>
            <a:grpSpLocks/>
          </p:cNvGrpSpPr>
          <p:nvPr/>
        </p:nvGrpSpPr>
        <p:grpSpPr bwMode="auto">
          <a:xfrm>
            <a:off x="0" y="5229225"/>
            <a:ext cx="1206500" cy="327025"/>
            <a:chOff x="720" y="960"/>
            <a:chExt cx="987" cy="795"/>
          </a:xfrm>
        </p:grpSpPr>
        <p:sp>
          <p:nvSpPr>
            <p:cNvPr id="44068" name="Oval 1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69" name="Oval 1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70" name="Oval 1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58" name="Text Box 13"/>
          <p:cNvSpPr txBox="1">
            <a:spLocks noChangeArrowheads="1"/>
          </p:cNvSpPr>
          <p:nvPr/>
        </p:nvSpPr>
        <p:spPr bwMode="gray">
          <a:xfrm>
            <a:off x="1042988" y="5373688"/>
            <a:ext cx="7632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НАКРЫТЬ ИХ МОЛОЧНЫМИ ПЕНКАМИ, ЗАТЕМ ВНОВЬ УЛОЖИТЬ СЛОЙ КАШИ. ПОМЕСТИТЬ КАШУ В ДУХОВКУ И ЗАПЕЧЬ</a:t>
            </a:r>
            <a:endParaRPr kumimoji="0" lang="ru-RU" altLang="ko-KR" sz="1400" b="0"/>
          </a:p>
        </p:txBody>
      </p:sp>
      <p:sp>
        <p:nvSpPr>
          <p:cNvPr id="44059" name="Text Box 12"/>
          <p:cNvSpPr txBox="1">
            <a:spLocks noChangeArrowheads="1"/>
          </p:cNvSpPr>
          <p:nvPr/>
        </p:nvSpPr>
        <p:spPr bwMode="gray">
          <a:xfrm>
            <a:off x="250825" y="5300663"/>
            <a:ext cx="7826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6</a:t>
            </a:r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4060" name="AutoShape 11"/>
          <p:cNvSpPr>
            <a:spLocks noChangeArrowheads="1"/>
          </p:cNvSpPr>
          <p:nvPr/>
        </p:nvSpPr>
        <p:spPr bwMode="gray">
          <a:xfrm>
            <a:off x="684213" y="6021388"/>
            <a:ext cx="8135937" cy="8366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4061" name="Group 7"/>
          <p:cNvGrpSpPr>
            <a:grpSpLocks/>
          </p:cNvGrpSpPr>
          <p:nvPr/>
        </p:nvGrpSpPr>
        <p:grpSpPr bwMode="auto">
          <a:xfrm>
            <a:off x="0" y="6092825"/>
            <a:ext cx="1206500" cy="327025"/>
            <a:chOff x="720" y="960"/>
            <a:chExt cx="987" cy="795"/>
          </a:xfrm>
        </p:grpSpPr>
        <p:sp>
          <p:nvSpPr>
            <p:cNvPr id="44065" name="Oval 1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66" name="Oval 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4067" name="Oval 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4062" name="Text Box 6"/>
          <p:cNvSpPr txBox="1">
            <a:spLocks noChangeArrowheads="1"/>
          </p:cNvSpPr>
          <p:nvPr/>
        </p:nvSpPr>
        <p:spPr bwMode="gray">
          <a:xfrm>
            <a:off x="971550" y="6092825"/>
            <a:ext cx="7578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altLang="ko-KR" sz="1400" b="0">
                <a:solidFill>
                  <a:srgbClr val="000080"/>
                </a:solidFill>
                <a:ea typeface="Batang" pitchFamily="18" charset="-127"/>
              </a:rPr>
              <a:t>ОБСЫПАТЬ ОРЕХАМИ, УКРАСИТЬ ФРУКТАМИ, ЦУКАТАМИ И ПОДАТЬ В ТОЙ ЖЕ ПОСУДЕ, В КОТОРОЙ ОНО ГОТОВИЛОСЬ. ОТДЕЛЬНО ПОДАТЬ СОУС АБРИКОСОВЫЙ</a:t>
            </a:r>
            <a:endParaRPr kumimoji="0" lang="ru-RU" altLang="ko-KR" sz="1400" b="0"/>
          </a:p>
        </p:txBody>
      </p:sp>
      <p:sp>
        <p:nvSpPr>
          <p:cNvPr id="44063" name="Text Box 5"/>
          <p:cNvSpPr txBox="1">
            <a:spLocks noChangeArrowheads="1"/>
          </p:cNvSpPr>
          <p:nvPr/>
        </p:nvSpPr>
        <p:spPr bwMode="gray">
          <a:xfrm>
            <a:off x="395288" y="6165850"/>
            <a:ext cx="7826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7</a:t>
            </a:r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pic>
        <p:nvPicPr>
          <p:cNvPr id="44064" name="Picture 72" descr="каша гурьев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781300"/>
            <a:ext cx="2735262" cy="230346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254625" cy="7318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Желе из концентрата.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pic>
        <p:nvPicPr>
          <p:cNvPr id="45059" name="Picture 40" descr="желе из концентрат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7346" b="18806"/>
          <a:stretch>
            <a:fillRect/>
          </a:stretch>
        </p:blipFill>
        <p:spPr bwMode="auto">
          <a:xfrm>
            <a:off x="250825" y="2420938"/>
            <a:ext cx="33131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39"/>
          <p:cNvSpPr>
            <a:spLocks noChangeArrowheads="1"/>
          </p:cNvSpPr>
          <p:nvPr/>
        </p:nvSpPr>
        <p:spPr bwMode="gray">
          <a:xfrm>
            <a:off x="4427538" y="2708275"/>
            <a:ext cx="4365625" cy="86518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5061" name="Group 35"/>
          <p:cNvGrpSpPr>
            <a:grpSpLocks/>
          </p:cNvGrpSpPr>
          <p:nvPr/>
        </p:nvGrpSpPr>
        <p:grpSpPr bwMode="auto">
          <a:xfrm>
            <a:off x="3492500" y="5949950"/>
            <a:ext cx="809625" cy="327025"/>
            <a:chOff x="720" y="960"/>
            <a:chExt cx="987" cy="795"/>
          </a:xfrm>
        </p:grpSpPr>
        <p:sp>
          <p:nvSpPr>
            <p:cNvPr id="45092" name="Oval 38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94" name="Oval 36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062" name="Text Box 34"/>
          <p:cNvSpPr txBox="1">
            <a:spLocks noChangeArrowheads="1"/>
          </p:cNvSpPr>
          <p:nvPr/>
        </p:nvSpPr>
        <p:spPr bwMode="gray">
          <a:xfrm>
            <a:off x="4787900" y="1628775"/>
            <a:ext cx="3778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СОДЕРЖИМОЕ ПАЧКИ ВЫСЫПАТЬ В ПОСУДУ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5063" name="AutoShape 32"/>
          <p:cNvSpPr>
            <a:spLocks noChangeArrowheads="1"/>
          </p:cNvSpPr>
          <p:nvPr/>
        </p:nvSpPr>
        <p:spPr bwMode="gray">
          <a:xfrm>
            <a:off x="4427538" y="3789363"/>
            <a:ext cx="4365625" cy="93503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5064" name="Group 28"/>
          <p:cNvGrpSpPr>
            <a:grpSpLocks/>
          </p:cNvGrpSpPr>
          <p:nvPr/>
        </p:nvGrpSpPr>
        <p:grpSpPr bwMode="auto">
          <a:xfrm>
            <a:off x="3563938" y="2997200"/>
            <a:ext cx="809625" cy="327025"/>
            <a:chOff x="720" y="960"/>
            <a:chExt cx="987" cy="795"/>
          </a:xfrm>
        </p:grpSpPr>
        <p:sp>
          <p:nvSpPr>
            <p:cNvPr id="45089" name="Oval 3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90" name="Oval 3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91" name="Oval 2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065" name="Text Box 27"/>
          <p:cNvSpPr txBox="1">
            <a:spLocks noChangeArrowheads="1"/>
          </p:cNvSpPr>
          <p:nvPr/>
        </p:nvSpPr>
        <p:spPr bwMode="gray">
          <a:xfrm>
            <a:off x="4716463" y="2852738"/>
            <a:ext cx="3778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ЗАЛИТЬ ХОЛОДНОЙ КИПЯЧЁНОЙ ВОДОЙ (1:4)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5066" name="Text Box 26"/>
          <p:cNvSpPr txBox="1">
            <a:spLocks noChangeArrowheads="1"/>
          </p:cNvSpPr>
          <p:nvPr/>
        </p:nvSpPr>
        <p:spPr bwMode="gray">
          <a:xfrm>
            <a:off x="3708400" y="2997200"/>
            <a:ext cx="5254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5067" name="AutoShape 25"/>
          <p:cNvSpPr>
            <a:spLocks noChangeArrowheads="1"/>
          </p:cNvSpPr>
          <p:nvPr/>
        </p:nvSpPr>
        <p:spPr bwMode="gray">
          <a:xfrm>
            <a:off x="4356100" y="4941888"/>
            <a:ext cx="4365625" cy="7921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5068" name="Group 21"/>
          <p:cNvGrpSpPr>
            <a:grpSpLocks/>
          </p:cNvGrpSpPr>
          <p:nvPr/>
        </p:nvGrpSpPr>
        <p:grpSpPr bwMode="auto">
          <a:xfrm>
            <a:off x="3563938" y="3933825"/>
            <a:ext cx="809625" cy="327025"/>
            <a:chOff x="720" y="960"/>
            <a:chExt cx="987" cy="795"/>
          </a:xfrm>
        </p:grpSpPr>
        <p:sp>
          <p:nvSpPr>
            <p:cNvPr id="45086" name="Oval 24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7" name="Oval 23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8" name="Oval 22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069" name="Text Box 20"/>
          <p:cNvSpPr txBox="1">
            <a:spLocks noChangeArrowheads="1"/>
          </p:cNvSpPr>
          <p:nvPr/>
        </p:nvSpPr>
        <p:spPr bwMode="gray">
          <a:xfrm>
            <a:off x="4787900" y="4005263"/>
            <a:ext cx="3778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ВЫДЕРЖАТЬ 40 – 50 МИНУТ. НАГРЕТЬ ДО КИПЕНИЯ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5070" name="Text Box 19"/>
          <p:cNvSpPr txBox="1">
            <a:spLocks noChangeArrowheads="1"/>
          </p:cNvSpPr>
          <p:nvPr/>
        </p:nvSpPr>
        <p:spPr bwMode="gray">
          <a:xfrm>
            <a:off x="3779838" y="4005263"/>
            <a:ext cx="5254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5071" name="AutoShape 18"/>
          <p:cNvSpPr>
            <a:spLocks noChangeArrowheads="1"/>
          </p:cNvSpPr>
          <p:nvPr/>
        </p:nvSpPr>
        <p:spPr bwMode="gray">
          <a:xfrm>
            <a:off x="4284663" y="5949950"/>
            <a:ext cx="4365625" cy="647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5072" name="Group 14"/>
          <p:cNvGrpSpPr>
            <a:grpSpLocks/>
          </p:cNvGrpSpPr>
          <p:nvPr/>
        </p:nvGrpSpPr>
        <p:grpSpPr bwMode="auto">
          <a:xfrm>
            <a:off x="3563938" y="5084763"/>
            <a:ext cx="809625" cy="327025"/>
            <a:chOff x="720" y="960"/>
            <a:chExt cx="987" cy="795"/>
          </a:xfrm>
        </p:grpSpPr>
        <p:sp>
          <p:nvSpPr>
            <p:cNvPr id="45083" name="Oval 1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4" name="Oval 16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5" name="Oval 15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073" name="Text Box 13"/>
          <p:cNvSpPr txBox="1">
            <a:spLocks noChangeArrowheads="1"/>
          </p:cNvSpPr>
          <p:nvPr/>
        </p:nvSpPr>
        <p:spPr bwMode="gray">
          <a:xfrm>
            <a:off x="4572000" y="5084763"/>
            <a:ext cx="3778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ПРОЦЕДИТЬ, РАЗЛИТЬ В ФОРМЫ, ОХЛАЖДИТЬ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5074" name="Text Box 12"/>
          <p:cNvSpPr txBox="1">
            <a:spLocks noChangeArrowheads="1"/>
          </p:cNvSpPr>
          <p:nvPr/>
        </p:nvSpPr>
        <p:spPr bwMode="gray">
          <a:xfrm>
            <a:off x="3779838" y="5157788"/>
            <a:ext cx="5254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5075" name="AutoShape 11"/>
          <p:cNvSpPr>
            <a:spLocks noChangeArrowheads="1"/>
          </p:cNvSpPr>
          <p:nvPr/>
        </p:nvSpPr>
        <p:spPr bwMode="gray">
          <a:xfrm>
            <a:off x="4500563" y="1484313"/>
            <a:ext cx="4341812" cy="10080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5076" name="Group 7"/>
          <p:cNvGrpSpPr>
            <a:grpSpLocks/>
          </p:cNvGrpSpPr>
          <p:nvPr/>
        </p:nvGrpSpPr>
        <p:grpSpPr bwMode="auto">
          <a:xfrm>
            <a:off x="3635375" y="1700213"/>
            <a:ext cx="869950" cy="327025"/>
            <a:chOff x="720" y="960"/>
            <a:chExt cx="987" cy="795"/>
          </a:xfrm>
        </p:grpSpPr>
        <p:sp>
          <p:nvSpPr>
            <p:cNvPr id="45080" name="Oval 10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1" name="Oval 9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5082" name="Oval 8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077" name="Text Box 6"/>
          <p:cNvSpPr txBox="1">
            <a:spLocks noChangeArrowheads="1"/>
          </p:cNvSpPr>
          <p:nvPr/>
        </p:nvSpPr>
        <p:spPr bwMode="gray">
          <a:xfrm>
            <a:off x="4643438" y="6092825"/>
            <a:ext cx="3889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ОСВОБОЖДИТЬ ОТ ФОРМЫ, ОТПУСТИТЬ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5078" name="Text Box 5"/>
          <p:cNvSpPr txBox="1">
            <a:spLocks noChangeArrowheads="1"/>
          </p:cNvSpPr>
          <p:nvPr/>
        </p:nvSpPr>
        <p:spPr bwMode="gray">
          <a:xfrm>
            <a:off x="3635375" y="6021388"/>
            <a:ext cx="5635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5</a:t>
            </a:r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5079" name="Text Box 54"/>
          <p:cNvSpPr txBox="1">
            <a:spLocks noChangeArrowheads="1"/>
          </p:cNvSpPr>
          <p:nvPr/>
        </p:nvSpPr>
        <p:spPr bwMode="gray">
          <a:xfrm>
            <a:off x="3851275" y="1700213"/>
            <a:ext cx="5254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500">
                <a:solidFill>
                  <a:srgbClr val="FFFFFF"/>
                </a:solidFill>
                <a:cs typeface="Arial" charset="0"/>
              </a:rPr>
              <a:t>1</a:t>
            </a:r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.</a:t>
            </a:r>
            <a:endParaRPr kumimoji="0"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Кисель из концентрата.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46083" name="AutoShape 33"/>
          <p:cNvSpPr>
            <a:spLocks noChangeArrowheads="1"/>
          </p:cNvSpPr>
          <p:nvPr/>
        </p:nvSpPr>
        <p:spPr bwMode="gray">
          <a:xfrm>
            <a:off x="4500563" y="1557338"/>
            <a:ext cx="4365625" cy="93503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6084" name="Group 29"/>
          <p:cNvGrpSpPr>
            <a:grpSpLocks/>
          </p:cNvGrpSpPr>
          <p:nvPr/>
        </p:nvGrpSpPr>
        <p:grpSpPr bwMode="auto">
          <a:xfrm>
            <a:off x="3635375" y="1700213"/>
            <a:ext cx="809625" cy="327025"/>
            <a:chOff x="720" y="960"/>
            <a:chExt cx="987" cy="795"/>
          </a:xfrm>
        </p:grpSpPr>
        <p:sp>
          <p:nvSpPr>
            <p:cNvPr id="46110" name="Oval 32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2EA9B6"/>
                </a:gs>
                <a:gs pos="100000">
                  <a:srgbClr val="154E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12" name="Oval 30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6085" name="Text Box 28"/>
          <p:cNvSpPr txBox="1">
            <a:spLocks noChangeArrowheads="1"/>
          </p:cNvSpPr>
          <p:nvPr/>
        </p:nvSpPr>
        <p:spPr bwMode="gray">
          <a:xfrm>
            <a:off x="4716463" y="1700213"/>
            <a:ext cx="39592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СОДЕРЖИМОЕ ПАЧКИ ВЫСЫПАТЬ В ПОСУДУ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6086" name="Text Box 27"/>
          <p:cNvSpPr txBox="1">
            <a:spLocks noChangeArrowheads="1"/>
          </p:cNvSpPr>
          <p:nvPr/>
        </p:nvSpPr>
        <p:spPr bwMode="gray">
          <a:xfrm>
            <a:off x="3851275" y="1773238"/>
            <a:ext cx="5254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1.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6087" name="AutoShape 26"/>
          <p:cNvSpPr>
            <a:spLocks noChangeArrowheads="1"/>
          </p:cNvSpPr>
          <p:nvPr/>
        </p:nvSpPr>
        <p:spPr bwMode="gray">
          <a:xfrm>
            <a:off x="4500563" y="2781300"/>
            <a:ext cx="4365625" cy="10080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6088" name="Group 22"/>
          <p:cNvGrpSpPr>
            <a:grpSpLocks/>
          </p:cNvGrpSpPr>
          <p:nvPr/>
        </p:nvGrpSpPr>
        <p:grpSpPr bwMode="auto">
          <a:xfrm>
            <a:off x="3635375" y="2997200"/>
            <a:ext cx="809625" cy="327025"/>
            <a:chOff x="720" y="960"/>
            <a:chExt cx="987" cy="795"/>
          </a:xfrm>
        </p:grpSpPr>
        <p:sp>
          <p:nvSpPr>
            <p:cNvPr id="46107" name="Oval 25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8" name="Oval 24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9" name="Oval 2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6089" name="Text Box 21"/>
          <p:cNvSpPr txBox="1">
            <a:spLocks noChangeArrowheads="1"/>
          </p:cNvSpPr>
          <p:nvPr/>
        </p:nvSpPr>
        <p:spPr bwMode="gray">
          <a:xfrm>
            <a:off x="4787900" y="2924175"/>
            <a:ext cx="3778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ЗАЛИТЬ ХОЛОДНОЙ КИПЯЧЁНОЙ ВОДОЙ (1:4)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6090" name="Text Box 20"/>
          <p:cNvSpPr txBox="1">
            <a:spLocks noChangeArrowheads="1"/>
          </p:cNvSpPr>
          <p:nvPr/>
        </p:nvSpPr>
        <p:spPr bwMode="gray">
          <a:xfrm>
            <a:off x="3779838" y="2997200"/>
            <a:ext cx="5254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2.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6091" name="AutoShape 19"/>
          <p:cNvSpPr>
            <a:spLocks noChangeArrowheads="1"/>
          </p:cNvSpPr>
          <p:nvPr/>
        </p:nvSpPr>
        <p:spPr bwMode="gray">
          <a:xfrm>
            <a:off x="4427538" y="4076700"/>
            <a:ext cx="4365625" cy="10080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1900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6092" name="Group 15"/>
          <p:cNvGrpSpPr>
            <a:grpSpLocks/>
          </p:cNvGrpSpPr>
          <p:nvPr/>
        </p:nvGrpSpPr>
        <p:grpSpPr bwMode="auto">
          <a:xfrm>
            <a:off x="3563938" y="4292600"/>
            <a:ext cx="809625" cy="327025"/>
            <a:chOff x="720" y="960"/>
            <a:chExt cx="987" cy="795"/>
          </a:xfrm>
        </p:grpSpPr>
        <p:sp>
          <p:nvSpPr>
            <p:cNvPr id="46104" name="Oval 18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5" name="Oval 17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F1900F"/>
                </a:gs>
                <a:gs pos="100000">
                  <a:srgbClr val="70430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6" name="Oval 16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6093" name="Text Box 14"/>
          <p:cNvSpPr txBox="1">
            <a:spLocks noChangeArrowheads="1"/>
          </p:cNvSpPr>
          <p:nvPr/>
        </p:nvSpPr>
        <p:spPr bwMode="gray">
          <a:xfrm>
            <a:off x="4643438" y="4149725"/>
            <a:ext cx="3778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ВЫДЕРЖАТЬ 40 – 50 МИНУТ. НАГРЕТЬ ДО КИПЕНИЯ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gray">
          <a:xfrm>
            <a:off x="3708400" y="4365625"/>
            <a:ext cx="5254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3.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6095" name="AutoShape 12"/>
          <p:cNvSpPr>
            <a:spLocks noChangeArrowheads="1"/>
          </p:cNvSpPr>
          <p:nvPr/>
        </p:nvSpPr>
        <p:spPr bwMode="gray">
          <a:xfrm>
            <a:off x="4427538" y="5373688"/>
            <a:ext cx="4365625" cy="10080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grpSp>
        <p:nvGrpSpPr>
          <p:cNvPr id="46096" name="Group 8"/>
          <p:cNvGrpSpPr>
            <a:grpSpLocks/>
          </p:cNvGrpSpPr>
          <p:nvPr/>
        </p:nvGrpSpPr>
        <p:grpSpPr bwMode="auto">
          <a:xfrm>
            <a:off x="3635375" y="5661025"/>
            <a:ext cx="809625" cy="327025"/>
            <a:chOff x="720" y="960"/>
            <a:chExt cx="987" cy="795"/>
          </a:xfrm>
        </p:grpSpPr>
        <p:sp>
          <p:nvSpPr>
            <p:cNvPr id="46101" name="Oval 1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2" name="Oval 1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6103" name="Oval 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6097" name="Text Box 7"/>
          <p:cNvSpPr txBox="1">
            <a:spLocks noChangeArrowheads="1"/>
          </p:cNvSpPr>
          <p:nvPr/>
        </p:nvSpPr>
        <p:spPr bwMode="gray">
          <a:xfrm>
            <a:off x="4716463" y="5445125"/>
            <a:ext cx="3778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ru-RU" sz="1600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ПРОЦЕДИТЬ, РАЗЛИТЬ В ФОРМЫ, ОХЛАЖДИТЬ</a:t>
            </a:r>
            <a:endParaRPr kumimoji="0" lang="ru-RU" sz="1600" b="0">
              <a:ea typeface="Times New Roman" pitchFamily="18" charset="0"/>
              <a:cs typeface="Arial" charset="0"/>
            </a:endParaRPr>
          </a:p>
        </p:txBody>
      </p:sp>
      <p:sp>
        <p:nvSpPr>
          <p:cNvPr id="46098" name="Text Box 6"/>
          <p:cNvSpPr txBox="1">
            <a:spLocks noChangeArrowheads="1"/>
          </p:cNvSpPr>
          <p:nvPr/>
        </p:nvSpPr>
        <p:spPr bwMode="gray">
          <a:xfrm>
            <a:off x="3851275" y="5734050"/>
            <a:ext cx="5254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806" tIns="22403" rIns="44806" bIns="22403"/>
          <a:lstStyle/>
          <a:p>
            <a:pPr algn="ctr"/>
            <a:r>
              <a:rPr kumimoji="0" lang="en-US" sz="150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4.</a:t>
            </a:r>
            <a:endParaRPr kumimoji="0" lang="en-US" sz="1800" b="0">
              <a:ea typeface="Times New Roman" pitchFamily="18" charset="0"/>
              <a:cs typeface="Arial" charset="0"/>
            </a:endParaRPr>
          </a:p>
        </p:txBody>
      </p:sp>
      <p:pic>
        <p:nvPicPr>
          <p:cNvPr id="46099" name="Picture 5" descr="кисель из облепихи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t="10927" r="48572" b="43227"/>
          <a:stretch>
            <a:fillRect/>
          </a:stretch>
        </p:blipFill>
        <p:spPr bwMode="auto">
          <a:xfrm>
            <a:off x="395288" y="1412875"/>
            <a:ext cx="2054225" cy="20288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6100" name="Picture 44" descr="кисель брике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716338"/>
            <a:ext cx="29527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gray">
          <a:xfrm>
            <a:off x="6372225" y="2133600"/>
            <a:ext cx="1974850" cy="73977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gray">
          <a:xfrm>
            <a:off x="6372225" y="2133600"/>
            <a:ext cx="1889125" cy="657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gray">
          <a:xfrm>
            <a:off x="395288" y="2205038"/>
            <a:ext cx="1974850" cy="7334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gray">
          <a:xfrm>
            <a:off x="395288" y="4221163"/>
            <a:ext cx="1889125" cy="652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gray">
          <a:xfrm>
            <a:off x="3203575" y="2205038"/>
            <a:ext cx="1889125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gray">
          <a:xfrm>
            <a:off x="539750" y="2205038"/>
            <a:ext cx="1903413" cy="19907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gray">
          <a:xfrm>
            <a:off x="250825" y="2205038"/>
            <a:ext cx="2665413" cy="35290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gray">
          <a:xfrm>
            <a:off x="442913" y="3482975"/>
            <a:ext cx="1820862" cy="13763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gray">
          <a:xfrm>
            <a:off x="611188" y="2276475"/>
            <a:ext cx="1820862" cy="493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395288" y="1268413"/>
            <a:ext cx="2447925" cy="952500"/>
            <a:chOff x="1289" y="582"/>
            <a:chExt cx="668" cy="668"/>
          </a:xfrm>
        </p:grpSpPr>
        <p:sp>
          <p:nvSpPr>
            <p:cNvPr id="47146" name="Oval 1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147" name="Oval 1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8" name="Oval 1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9" name="Oval 1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50" name="Oval 1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sp>
        <p:nvSpPr>
          <p:cNvPr id="47116" name="Text Box 17"/>
          <p:cNvSpPr txBox="1">
            <a:spLocks noChangeArrowheads="1"/>
          </p:cNvSpPr>
          <p:nvPr/>
        </p:nvSpPr>
        <p:spPr bwMode="gray">
          <a:xfrm>
            <a:off x="323850" y="2276475"/>
            <a:ext cx="25193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40" tIns="31620" rIns="63240" bIns="31620"/>
          <a:lstStyle/>
          <a:p>
            <a:pPr algn="ctr"/>
            <a:r>
              <a:rPr kumimoji="0"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ПУДИНГИ </a:t>
            </a:r>
            <a:r>
              <a:rPr kumimoji="0" lang="ru-RU" sz="12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ДОЛЖНЫ ИМЕТЬ НА ПОВЕРХНОСТИ РУМЯНУЮ ПОДЖАРИСТУЮ КОРОЧКУ И БЫТЬ ПЫШНЫМИ, ХОРОШО ПРОПЕЧЕН­НЫМИ. ФОРМА СООТВЕТСТВУЕТ ФОРМЕ ИСПОЛЬЗУЕМОЙ ПОСУДЫ. ВНУТРИ ПУДИНГ ИМЕЕТ НЕЖНУЮ И МЯГКУЮ КОНСИ­СТЕНЦИЮ, ВКРАПЛЕНИЯ ИЗЮМА И ЦУКАТОВ. ЦВЕТ ОТ СВЕТЛО-ЖЕЛТОГО ДО СВЕТЛО- КОРИЧНЕВОГО. ВКУС СЛАДКИЙ. У ПАРОВОГО ПУДИНГА СВЕТЛАЯ ПОВЕРХНОСТЬ И ПОРИСТАЯ МЯКОТЬ</a:t>
            </a:r>
            <a:endParaRPr kumimoji="0" lang="ru-RU" sz="1200" b="0">
              <a:ea typeface="Times New Roman" pitchFamily="18" charset="0"/>
              <a:cs typeface="Arial" charset="0"/>
            </a:endParaRPr>
          </a:p>
        </p:txBody>
      </p:sp>
      <p:sp>
        <p:nvSpPr>
          <p:cNvPr id="47117" name="AutoShape 18"/>
          <p:cNvSpPr>
            <a:spLocks noChangeArrowheads="1"/>
          </p:cNvSpPr>
          <p:nvPr/>
        </p:nvSpPr>
        <p:spPr bwMode="gray">
          <a:xfrm>
            <a:off x="3203575" y="2205038"/>
            <a:ext cx="1903413" cy="3201987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8" name="AutoShape 19"/>
          <p:cNvSpPr>
            <a:spLocks noChangeArrowheads="1"/>
          </p:cNvSpPr>
          <p:nvPr/>
        </p:nvSpPr>
        <p:spPr bwMode="gray">
          <a:xfrm>
            <a:off x="3232150" y="2214563"/>
            <a:ext cx="2203450" cy="3141662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19" name="AutoShape 20"/>
          <p:cNvSpPr>
            <a:spLocks noChangeArrowheads="1"/>
          </p:cNvSpPr>
          <p:nvPr/>
        </p:nvSpPr>
        <p:spPr bwMode="gray">
          <a:xfrm>
            <a:off x="3248025" y="4525963"/>
            <a:ext cx="1820863" cy="795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0" name="AutoShape 21"/>
          <p:cNvSpPr>
            <a:spLocks noChangeArrowheads="1"/>
          </p:cNvSpPr>
          <p:nvPr/>
        </p:nvSpPr>
        <p:spPr bwMode="gray">
          <a:xfrm>
            <a:off x="3248025" y="2238375"/>
            <a:ext cx="1820863" cy="793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1" name="Text Box 22"/>
          <p:cNvSpPr txBox="1">
            <a:spLocks noChangeArrowheads="1"/>
          </p:cNvSpPr>
          <p:nvPr/>
        </p:nvSpPr>
        <p:spPr bwMode="gray">
          <a:xfrm>
            <a:off x="3203575" y="2349500"/>
            <a:ext cx="2089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40" tIns="31620" rIns="63240" bIns="31620"/>
          <a:lstStyle/>
          <a:p>
            <a:pPr algn="ctr"/>
            <a:r>
              <a:rPr kumimoji="0"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ДОЛЖЕН ИМЕТЬ</a:t>
            </a:r>
            <a:r>
              <a:rPr kumimoji="0" lang="ru-RU" sz="14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ФОРМУ КВАДРАТА, ТРЕУГОЛЬНИКА ИЛИ КОЛПАЧ­КА, УПРУГУЮ ПОРИСТУЮ МАССУ С ЦВЕТОМ И ЗАПАХОМ СООТВЕТСТ­ВУЮЩИХ ПРОДУКТОВ, ВХОДЯЩИХ В СОСТАВ КРЕМА</a:t>
            </a:r>
            <a:endParaRPr kumimoji="0" lang="ru-RU" sz="1400" b="0">
              <a:ea typeface="Times New Roman" pitchFamily="18" charset="0"/>
              <a:cs typeface="Arial" charset="0"/>
            </a:endParaRPr>
          </a:p>
        </p:txBody>
      </p:sp>
      <p:sp>
        <p:nvSpPr>
          <p:cNvPr id="47122" name="AutoShape 23"/>
          <p:cNvSpPr>
            <a:spLocks noChangeArrowheads="1"/>
          </p:cNvSpPr>
          <p:nvPr/>
        </p:nvSpPr>
        <p:spPr bwMode="gray">
          <a:xfrm>
            <a:off x="3206750" y="5407025"/>
            <a:ext cx="1903413" cy="9747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3" name="AutoShape 24"/>
          <p:cNvSpPr>
            <a:spLocks noChangeArrowheads="1"/>
          </p:cNvSpPr>
          <p:nvPr/>
        </p:nvSpPr>
        <p:spPr bwMode="gray">
          <a:xfrm>
            <a:off x="3244850" y="5434013"/>
            <a:ext cx="1822450" cy="8667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4" name="AutoShape 25"/>
          <p:cNvSpPr>
            <a:spLocks noChangeArrowheads="1"/>
          </p:cNvSpPr>
          <p:nvPr/>
        </p:nvSpPr>
        <p:spPr bwMode="gray">
          <a:xfrm>
            <a:off x="6372225" y="1989138"/>
            <a:ext cx="1901825" cy="27051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5" name="AutoShape 26"/>
          <p:cNvSpPr>
            <a:spLocks noChangeArrowheads="1"/>
          </p:cNvSpPr>
          <p:nvPr/>
        </p:nvSpPr>
        <p:spPr bwMode="gray">
          <a:xfrm>
            <a:off x="5724525" y="1995488"/>
            <a:ext cx="3024188" cy="35941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6" name="AutoShape 27"/>
          <p:cNvSpPr>
            <a:spLocks noChangeArrowheads="1"/>
          </p:cNvSpPr>
          <p:nvPr/>
        </p:nvSpPr>
        <p:spPr bwMode="gray">
          <a:xfrm>
            <a:off x="6416675" y="3432175"/>
            <a:ext cx="1819275" cy="1262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7" name="AutoShape 28"/>
          <p:cNvSpPr>
            <a:spLocks noChangeArrowheads="1"/>
          </p:cNvSpPr>
          <p:nvPr/>
        </p:nvSpPr>
        <p:spPr bwMode="gray">
          <a:xfrm>
            <a:off x="6416675" y="2009775"/>
            <a:ext cx="1819275" cy="493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7128" name="Text Box 29"/>
          <p:cNvSpPr txBox="1">
            <a:spLocks noChangeArrowheads="1"/>
          </p:cNvSpPr>
          <p:nvPr/>
        </p:nvSpPr>
        <p:spPr bwMode="gray">
          <a:xfrm>
            <a:off x="5940425" y="2349500"/>
            <a:ext cx="25193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40" tIns="31620" rIns="63240" bIns="31620"/>
          <a:lstStyle/>
          <a:p>
            <a:pPr algn="ctr"/>
            <a:r>
              <a:rPr kumimoji="0" lang="ru-RU" sz="12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КАША ГУРЬЕВСКАЯ ДОЛЖНА ИМЕТЬ ЗОЛОТИСТУЮ КОРОЧКУ И НЕЖНУЮ ПЫШНУЮ КОНСИСТЕНЦИЮ.</a:t>
            </a:r>
            <a:endParaRPr kumimoji="0" lang="ru-RU" sz="1200" b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kumimoji="0" lang="ru-RU" sz="12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ШАРЛОТКА – ФОРМУ КОЛПАЧКА ИЛИ КВАДРАТА.</a:t>
            </a:r>
            <a:endParaRPr kumimoji="0" lang="ru-RU" sz="1200" b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kumimoji="0" lang="ru-RU" sz="12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ЯБЛОЧНЫЙ ФАРШ ЦЕЛЫЙ, НЕВЫТЕКШИЙ. У ЯБЛОК В ТЕСТЕ НА РАЗРЕЗЕ ТЕСТО ПЫШНОЕ, ЖЁЛТОЕ, С ПУСТОТАМИ, А ЯБЛОКИ – БЕЛЫЕ, МЯГКИЕ. ВКУС СЛАДКОВАТЫЙ. В ЗАПЕЧЕННЫХ ИЗДЕЛИЯХ НЕ ДОПУСКАЕТСЯ ПОДГОРЕЛАЯ ПОВЕРХНОСТЬ.</a:t>
            </a:r>
            <a:endParaRPr kumimoji="0" lang="ru-RU" sz="1200" b="0">
              <a:ea typeface="Times New Roman" pitchFamily="18" charset="0"/>
              <a:cs typeface="Arial" charset="0"/>
            </a:endParaRPr>
          </a:p>
        </p:txBody>
      </p:sp>
      <p:grpSp>
        <p:nvGrpSpPr>
          <p:cNvPr id="47129" name="Group 30"/>
          <p:cNvGrpSpPr>
            <a:grpSpLocks/>
          </p:cNvGrpSpPr>
          <p:nvPr/>
        </p:nvGrpSpPr>
        <p:grpSpPr bwMode="auto">
          <a:xfrm>
            <a:off x="3203575" y="1341438"/>
            <a:ext cx="2447925" cy="879475"/>
            <a:chOff x="1289" y="582"/>
            <a:chExt cx="668" cy="668"/>
          </a:xfrm>
        </p:grpSpPr>
        <p:sp>
          <p:nvSpPr>
            <p:cNvPr id="47141" name="Oval 3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142" name="Oval 3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3" name="Oval 3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4" name="Oval 3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5" name="Oval 3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grpSp>
        <p:nvGrpSpPr>
          <p:cNvPr id="47130" name="Group 36"/>
          <p:cNvGrpSpPr>
            <a:grpSpLocks/>
          </p:cNvGrpSpPr>
          <p:nvPr/>
        </p:nvGrpSpPr>
        <p:grpSpPr bwMode="auto">
          <a:xfrm>
            <a:off x="6011863" y="1268413"/>
            <a:ext cx="2663825" cy="736600"/>
            <a:chOff x="1289" y="582"/>
            <a:chExt cx="668" cy="668"/>
          </a:xfrm>
        </p:grpSpPr>
        <p:sp>
          <p:nvSpPr>
            <p:cNvPr id="47136" name="Oval 37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7137" name="Oval 38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38" name="Oval 39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39" name="Oval 40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7140" name="Oval 41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sp>
        <p:nvSpPr>
          <p:cNvPr id="47131" name="Text Box 42"/>
          <p:cNvSpPr txBox="1">
            <a:spLocks noChangeArrowheads="1"/>
          </p:cNvSpPr>
          <p:nvPr/>
        </p:nvSpPr>
        <p:spPr bwMode="gray">
          <a:xfrm>
            <a:off x="684213" y="1484313"/>
            <a:ext cx="1714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ПУДИНГИ</a:t>
            </a:r>
            <a:endParaRPr kumimoji="0" lang="ru-RU" sz="1400" b="0">
              <a:ea typeface="Times New Roman" pitchFamily="18" charset="0"/>
              <a:cs typeface="Arial" charset="0"/>
            </a:endParaRPr>
          </a:p>
        </p:txBody>
      </p:sp>
      <p:sp>
        <p:nvSpPr>
          <p:cNvPr id="47132" name="Text Box 43"/>
          <p:cNvSpPr txBox="1">
            <a:spLocks noChangeArrowheads="1"/>
          </p:cNvSpPr>
          <p:nvPr/>
        </p:nvSpPr>
        <p:spPr bwMode="gray">
          <a:xfrm>
            <a:off x="3563938" y="1557338"/>
            <a:ext cx="1714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КРЕМ</a:t>
            </a:r>
            <a:endParaRPr kumimoji="0" lang="ru-RU" sz="1400" b="0">
              <a:ea typeface="Times New Roman" pitchFamily="18" charset="0"/>
              <a:cs typeface="Arial" charset="0"/>
            </a:endParaRPr>
          </a:p>
        </p:txBody>
      </p:sp>
      <p:sp>
        <p:nvSpPr>
          <p:cNvPr id="47133" name="Text Box 44"/>
          <p:cNvSpPr txBox="1">
            <a:spLocks noChangeArrowheads="1"/>
          </p:cNvSpPr>
          <p:nvPr/>
        </p:nvSpPr>
        <p:spPr bwMode="gray">
          <a:xfrm>
            <a:off x="6372225" y="1412875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ГОРЯЧИЕ БЛЮДА ИЗ ЯБЛОК</a:t>
            </a:r>
            <a:endParaRPr kumimoji="0" lang="ru-RU" sz="1400" b="0">
              <a:ea typeface="Times New Roman" pitchFamily="18" charset="0"/>
              <a:cs typeface="Arial" charset="0"/>
            </a:endParaRPr>
          </a:p>
        </p:txBody>
      </p:sp>
      <p:sp>
        <p:nvSpPr>
          <p:cNvPr id="47134" name="Rectangle 45"/>
          <p:cNvSpPr>
            <a:spLocks noChangeArrowheads="1"/>
          </p:cNvSpPr>
          <p:nvPr/>
        </p:nvSpPr>
        <p:spPr bwMode="auto">
          <a:xfrm>
            <a:off x="114300" y="-5508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47135" name="Text Box 46"/>
          <p:cNvSpPr txBox="1">
            <a:spLocks noChangeArrowheads="1"/>
          </p:cNvSpPr>
          <p:nvPr/>
        </p:nvSpPr>
        <p:spPr bwMode="auto">
          <a:xfrm>
            <a:off x="1692275" y="620713"/>
            <a:ext cx="5707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990033"/>
                </a:solidFill>
              </a:rPr>
              <a:t>ТРЕБОВАНИЯ К КАЧЕСТВУ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30"/>
          <p:cNvSpPr>
            <a:spLocks noChangeArrowheads="1"/>
          </p:cNvSpPr>
          <p:nvPr/>
        </p:nvSpPr>
        <p:spPr bwMode="gray">
          <a:xfrm>
            <a:off x="827088" y="549275"/>
            <a:ext cx="1974850" cy="242887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1" name="AutoShape 129"/>
          <p:cNvSpPr>
            <a:spLocks noChangeArrowheads="1"/>
          </p:cNvSpPr>
          <p:nvPr/>
        </p:nvSpPr>
        <p:spPr bwMode="gray">
          <a:xfrm>
            <a:off x="900113" y="765175"/>
            <a:ext cx="1916112" cy="238125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2" name="AutoShape 128"/>
          <p:cNvSpPr>
            <a:spLocks noChangeArrowheads="1"/>
          </p:cNvSpPr>
          <p:nvPr/>
        </p:nvSpPr>
        <p:spPr bwMode="gray">
          <a:xfrm>
            <a:off x="971550" y="2492375"/>
            <a:ext cx="1889125" cy="603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3" name="AutoShape 127"/>
          <p:cNvSpPr>
            <a:spLocks noChangeArrowheads="1"/>
          </p:cNvSpPr>
          <p:nvPr/>
        </p:nvSpPr>
        <p:spPr bwMode="gray">
          <a:xfrm>
            <a:off x="971550" y="836613"/>
            <a:ext cx="1889125" cy="601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4" name="AutoShape 126"/>
          <p:cNvSpPr>
            <a:spLocks noChangeArrowheads="1"/>
          </p:cNvSpPr>
          <p:nvPr/>
        </p:nvSpPr>
        <p:spPr bwMode="gray">
          <a:xfrm>
            <a:off x="611188" y="3213100"/>
            <a:ext cx="1974850" cy="73977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5" name="AutoShape 125"/>
          <p:cNvSpPr>
            <a:spLocks noChangeArrowheads="1"/>
          </p:cNvSpPr>
          <p:nvPr/>
        </p:nvSpPr>
        <p:spPr bwMode="gray">
          <a:xfrm>
            <a:off x="611188" y="3429000"/>
            <a:ext cx="1889125" cy="657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48136" name="Group 119"/>
          <p:cNvGrpSpPr>
            <a:grpSpLocks/>
          </p:cNvGrpSpPr>
          <p:nvPr/>
        </p:nvGrpSpPr>
        <p:grpSpPr bwMode="auto">
          <a:xfrm>
            <a:off x="900113" y="476250"/>
            <a:ext cx="1943100" cy="660400"/>
            <a:chOff x="1289" y="582"/>
            <a:chExt cx="668" cy="668"/>
          </a:xfrm>
        </p:grpSpPr>
        <p:sp>
          <p:nvSpPr>
            <p:cNvPr id="48205" name="Oval 12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206" name="Oval 12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7" name="Oval 122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8" name="Oval 12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9" name="Oval 12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sp>
        <p:nvSpPr>
          <p:cNvPr id="48137" name="Text Box 118"/>
          <p:cNvSpPr txBox="1">
            <a:spLocks noChangeArrowheads="1"/>
          </p:cNvSpPr>
          <p:nvPr/>
        </p:nvSpPr>
        <p:spPr bwMode="gray">
          <a:xfrm>
            <a:off x="971550" y="549275"/>
            <a:ext cx="1714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НАТУРАЛЬНЫЕ</a:t>
            </a:r>
            <a:endParaRPr kumimoji="0" lang="ru-RU" sz="14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ПЛОДЫ И ЯГОДЫ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38" name="Text Box 117"/>
          <p:cNvSpPr txBox="1">
            <a:spLocks noChangeArrowheads="1"/>
          </p:cNvSpPr>
          <p:nvPr/>
        </p:nvSpPr>
        <p:spPr bwMode="gray">
          <a:xfrm>
            <a:off x="900113" y="1341438"/>
            <a:ext cx="18780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r>
              <a:rPr kumimoji="0" lang="ru-RU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ПЛО­ДЫ И ЯГОДЫ ХОРОШО СОЗРЕВШИЕ, ВПОЛНЕ ДОБРОКАЧЕСТВЕННЫЕ, ТЩАТЕЛЬНО ПРОМЫТЫЕ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39" name="AutoShape 47"/>
          <p:cNvSpPr>
            <a:spLocks noChangeArrowheads="1"/>
          </p:cNvSpPr>
          <p:nvPr/>
        </p:nvSpPr>
        <p:spPr bwMode="gray">
          <a:xfrm>
            <a:off x="3419475" y="765175"/>
            <a:ext cx="1974850" cy="24098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0" name="AutoShape 46"/>
          <p:cNvSpPr>
            <a:spLocks noChangeArrowheads="1"/>
          </p:cNvSpPr>
          <p:nvPr/>
        </p:nvSpPr>
        <p:spPr bwMode="gray">
          <a:xfrm>
            <a:off x="3419475" y="765175"/>
            <a:ext cx="1914525" cy="2363788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1" name="AutoShape 45"/>
          <p:cNvSpPr>
            <a:spLocks noChangeArrowheads="1"/>
          </p:cNvSpPr>
          <p:nvPr/>
        </p:nvSpPr>
        <p:spPr bwMode="gray">
          <a:xfrm>
            <a:off x="3419475" y="2565400"/>
            <a:ext cx="188912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2" name="AutoShape 44"/>
          <p:cNvSpPr>
            <a:spLocks noChangeArrowheads="1"/>
          </p:cNvSpPr>
          <p:nvPr/>
        </p:nvSpPr>
        <p:spPr bwMode="gray">
          <a:xfrm>
            <a:off x="3419475" y="836613"/>
            <a:ext cx="1889125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3" name="Oval 43"/>
          <p:cNvSpPr>
            <a:spLocks noChangeArrowheads="1"/>
          </p:cNvSpPr>
          <p:nvPr/>
        </p:nvSpPr>
        <p:spPr bwMode="gray">
          <a:xfrm>
            <a:off x="4572000" y="549275"/>
            <a:ext cx="468313" cy="387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48144" name="Text Box 42"/>
          <p:cNvSpPr txBox="1">
            <a:spLocks noChangeArrowheads="1"/>
          </p:cNvSpPr>
          <p:nvPr/>
        </p:nvSpPr>
        <p:spPr bwMode="gray">
          <a:xfrm>
            <a:off x="3492500" y="1125538"/>
            <a:ext cx="18764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ПРОЗРАЧНЫЕ, ОТ СВЕТЛОГО ДО КО­</a:t>
            </a:r>
            <a:r>
              <a:rPr kumimoji="0" lang="ru-RU" sz="10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РИЧНЕВАТОГО ЦВЕТА. ПЛОДЫ И ЯГОДЫ ЦЕЛЫЕ ИЛИ НАРЕЗАННЫЕ ДОЛЬКАМИ, ЛОМТИКАМИ, КРУЖОЧКАМИ, СОХРАНИВШИЕ СВОЮ ФОРМУ, НЕ ПЕРЕВАРЕННЫЕ. ВКУС СЛАДКИЙ ИЛИ С ЧУТЬ КИСЛОВА­ТЫМ ПРИВКУСОМ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45" name="AutoShape 41"/>
          <p:cNvSpPr>
            <a:spLocks noChangeArrowheads="1"/>
          </p:cNvSpPr>
          <p:nvPr/>
        </p:nvSpPr>
        <p:spPr bwMode="gray">
          <a:xfrm>
            <a:off x="3635375" y="3357563"/>
            <a:ext cx="1974850" cy="7334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6" name="AutoShape 40"/>
          <p:cNvSpPr>
            <a:spLocks noChangeArrowheads="1"/>
          </p:cNvSpPr>
          <p:nvPr/>
        </p:nvSpPr>
        <p:spPr bwMode="gray">
          <a:xfrm>
            <a:off x="3635375" y="3357563"/>
            <a:ext cx="1889125" cy="652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7" name="AutoShape 89"/>
          <p:cNvSpPr>
            <a:spLocks noChangeArrowheads="1"/>
          </p:cNvSpPr>
          <p:nvPr/>
        </p:nvSpPr>
        <p:spPr bwMode="gray">
          <a:xfrm>
            <a:off x="5867400" y="908050"/>
            <a:ext cx="1974850" cy="24098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8" name="AutoShape 88"/>
          <p:cNvSpPr>
            <a:spLocks noChangeArrowheads="1"/>
          </p:cNvSpPr>
          <p:nvPr/>
        </p:nvSpPr>
        <p:spPr bwMode="gray">
          <a:xfrm>
            <a:off x="5940425" y="981075"/>
            <a:ext cx="1916113" cy="23637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9" name="AutoShape 87"/>
          <p:cNvSpPr>
            <a:spLocks noChangeArrowheads="1"/>
          </p:cNvSpPr>
          <p:nvPr/>
        </p:nvSpPr>
        <p:spPr bwMode="gray">
          <a:xfrm>
            <a:off x="5940425" y="2708275"/>
            <a:ext cx="188912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0" name="AutoShape 86"/>
          <p:cNvSpPr>
            <a:spLocks noChangeArrowheads="1"/>
          </p:cNvSpPr>
          <p:nvPr/>
        </p:nvSpPr>
        <p:spPr bwMode="gray">
          <a:xfrm>
            <a:off x="5940425" y="908050"/>
            <a:ext cx="1889125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1" name="Text Box 85"/>
          <p:cNvSpPr txBox="1">
            <a:spLocks noChangeArrowheads="1"/>
          </p:cNvSpPr>
          <p:nvPr/>
        </p:nvSpPr>
        <p:spPr bwMode="gray">
          <a:xfrm>
            <a:off x="6011863" y="1196975"/>
            <a:ext cx="187801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r>
              <a:rPr kumimoji="0"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ОДНОРОДНЫЕ. БЕЗ КОМКОВ ЗАВА­РИВШЕГОСЯ КРАХМАЛА, НЕТЯГУЧИЕ. ГУСТЫЕ КИСЕЛИ СОХРАНЯ­</a:t>
            </a:r>
            <a:r>
              <a:rPr kumimoji="0" lang="ru-RU" sz="9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ЮТ СВОЮ ФОРМУ, КИСЕЛИ СРЕДНЕЙ ГУСТОТЫ И ЖИДКИЕ РАСТЕКА­ЮТСЯ И ИМЕЮТ СООТВЕТСТВЕННО КОНСИСТЕНЦИЮ ГУСТОЙ СМЕТАНЫ ИЛИ СЛИВОК. ВКУС КИСЕЛЕЙ СЛАДКИЙ, С ПРИВКУСОМ, ЗАПАХОМ И ЦВЕТОМ ИСПОЛЬЗОВАННЫХ ЯГОД ИЛИ ФРУКТОВ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52" name="AutoShape 84"/>
          <p:cNvSpPr>
            <a:spLocks noChangeArrowheads="1"/>
          </p:cNvSpPr>
          <p:nvPr/>
        </p:nvSpPr>
        <p:spPr bwMode="gray">
          <a:xfrm>
            <a:off x="6804025" y="3357563"/>
            <a:ext cx="1974850" cy="7334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3" name="AutoShape 83"/>
          <p:cNvSpPr>
            <a:spLocks noChangeArrowheads="1"/>
          </p:cNvSpPr>
          <p:nvPr/>
        </p:nvSpPr>
        <p:spPr bwMode="gray">
          <a:xfrm>
            <a:off x="6877050" y="3500438"/>
            <a:ext cx="1889125" cy="652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4" name="AutoShape 82"/>
          <p:cNvSpPr>
            <a:spLocks noChangeArrowheads="1"/>
          </p:cNvSpPr>
          <p:nvPr/>
        </p:nvSpPr>
        <p:spPr bwMode="gray">
          <a:xfrm>
            <a:off x="6877050" y="4076700"/>
            <a:ext cx="1974850" cy="242887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5" name="AutoShape 81"/>
          <p:cNvSpPr>
            <a:spLocks noChangeArrowheads="1"/>
          </p:cNvSpPr>
          <p:nvPr/>
        </p:nvSpPr>
        <p:spPr bwMode="gray">
          <a:xfrm>
            <a:off x="6877050" y="4076700"/>
            <a:ext cx="1916113" cy="238125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6" name="AutoShape 80"/>
          <p:cNvSpPr>
            <a:spLocks noChangeArrowheads="1"/>
          </p:cNvSpPr>
          <p:nvPr/>
        </p:nvSpPr>
        <p:spPr bwMode="gray">
          <a:xfrm>
            <a:off x="6877050" y="5805488"/>
            <a:ext cx="1889125" cy="603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7" name="AutoShape 79"/>
          <p:cNvSpPr>
            <a:spLocks noChangeArrowheads="1"/>
          </p:cNvSpPr>
          <p:nvPr/>
        </p:nvSpPr>
        <p:spPr bwMode="gray">
          <a:xfrm>
            <a:off x="6948488" y="4149725"/>
            <a:ext cx="1889125" cy="601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58" name="Text Box 76"/>
          <p:cNvSpPr txBox="1">
            <a:spLocks noChangeArrowheads="1"/>
          </p:cNvSpPr>
          <p:nvPr/>
        </p:nvSpPr>
        <p:spPr bwMode="gray">
          <a:xfrm>
            <a:off x="6948488" y="4149725"/>
            <a:ext cx="1878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r>
              <a:rPr kumimoji="0" lang="ru-RU" sz="10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ПРЕДСТАВЛЯЕТ СОБОЙ ОДНОРОДНУЮ ПЫШНУЮ МАС­СУ, МЕЛКОПОРИСТУЮ, С УПРУГОЙ КОНСИСТЕНЦИЕЙ. ВКУС СЛАД­КИЙ, С КИСЛОВАТЫМ ПРИВКУСОМ И ЗАПАХОМ ЯБЛОЧНОГО ИЛИ АБ­РИКОСОВОГО ПЮРЕ. ФОРМА САМБУКА ДОЛЖНА БЫТЬ ТАКОЙ ЖЕ, КАК И МУССА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59" name="AutoShape 116"/>
          <p:cNvSpPr>
            <a:spLocks noChangeArrowheads="1"/>
          </p:cNvSpPr>
          <p:nvPr/>
        </p:nvSpPr>
        <p:spPr bwMode="gray">
          <a:xfrm>
            <a:off x="468313" y="3933825"/>
            <a:ext cx="2232025" cy="26638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0" name="AutoShape 115"/>
          <p:cNvSpPr>
            <a:spLocks noChangeArrowheads="1"/>
          </p:cNvSpPr>
          <p:nvPr/>
        </p:nvSpPr>
        <p:spPr bwMode="gray">
          <a:xfrm>
            <a:off x="611188" y="3933825"/>
            <a:ext cx="1914525" cy="26638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1" name="AutoShape 114"/>
          <p:cNvSpPr>
            <a:spLocks noChangeArrowheads="1"/>
          </p:cNvSpPr>
          <p:nvPr/>
        </p:nvSpPr>
        <p:spPr bwMode="gray">
          <a:xfrm>
            <a:off x="755650" y="5949950"/>
            <a:ext cx="180022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2" name="AutoShape 113"/>
          <p:cNvSpPr>
            <a:spLocks noChangeArrowheads="1"/>
          </p:cNvSpPr>
          <p:nvPr/>
        </p:nvSpPr>
        <p:spPr bwMode="gray">
          <a:xfrm>
            <a:off x="611188" y="4005263"/>
            <a:ext cx="1889125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3" name="Text Box 112"/>
          <p:cNvSpPr txBox="1">
            <a:spLocks noChangeArrowheads="1"/>
          </p:cNvSpPr>
          <p:nvPr/>
        </p:nvSpPr>
        <p:spPr bwMode="gray">
          <a:xfrm>
            <a:off x="755650" y="3933825"/>
            <a:ext cx="1876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r>
              <a:rPr kumimoji="0"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СТУДНЕОБРАЗНОЙ КОНСИСТЕНЦИИ, МОЖЕТ БЫТЬ </a:t>
            </a:r>
            <a:r>
              <a:rPr kumimoji="0" lang="ru-RU" sz="9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ПРОЗРАЧНЫМ И НЕПРОЗРАЧНЫМ. ВКУС СЛАДКИЙ, С ПРИВКУСОМ И ЗАПАХОМ ТЕХ ПРОДУКТОВ, ИЗ КОТОРЫХ ПРИГОТОВЛЕНО ЖЕЛЕ. ФРУКТЫ В ЖЕЛЕ НАРЕЗАНЫ АККУРАТНО И ВЫЛОЖЕНЫ В ВИДЕ РИСУНКА. ФОРМА СООТВЕТСТВУЕТ</a:t>
            </a:r>
            <a:r>
              <a:rPr kumimoji="0" lang="ru-RU" sz="10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9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ФОРМОЧКЕ, В КОТОРОЙ ЖЕЛЕ ПРИГОТАВЛИВАЛИ.</a:t>
            </a:r>
            <a:r>
              <a:rPr kumimoji="0" lang="ru-RU" sz="10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КОНСИСТЕНЦИЯ ЖЕЛЕ ОДНОРОДНАЯ, СЛЕГКА УПРУГАЯ. В ЛИМОН­НОМ ЖЕЛЕ НЕДОПУСТИМ ГОРЬКОВАТЫЙ ПРИВКУС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64" name="AutoShape 39"/>
          <p:cNvSpPr>
            <a:spLocks noChangeArrowheads="1"/>
          </p:cNvSpPr>
          <p:nvPr/>
        </p:nvSpPr>
        <p:spPr bwMode="gray">
          <a:xfrm>
            <a:off x="3563938" y="3933825"/>
            <a:ext cx="1974850" cy="259715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5" name="AutoShape 38"/>
          <p:cNvSpPr>
            <a:spLocks noChangeArrowheads="1"/>
          </p:cNvSpPr>
          <p:nvPr/>
        </p:nvSpPr>
        <p:spPr bwMode="gray">
          <a:xfrm>
            <a:off x="3635375" y="3933825"/>
            <a:ext cx="1916113" cy="25908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6" name="AutoShape 37"/>
          <p:cNvSpPr>
            <a:spLocks noChangeArrowheads="1"/>
          </p:cNvSpPr>
          <p:nvPr/>
        </p:nvSpPr>
        <p:spPr bwMode="gray">
          <a:xfrm>
            <a:off x="3635375" y="5734050"/>
            <a:ext cx="1889125" cy="850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7" name="AutoShape 36"/>
          <p:cNvSpPr>
            <a:spLocks noChangeArrowheads="1"/>
          </p:cNvSpPr>
          <p:nvPr/>
        </p:nvSpPr>
        <p:spPr bwMode="gray">
          <a:xfrm>
            <a:off x="3708400" y="4005263"/>
            <a:ext cx="1889125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68" name="Text Box 35"/>
          <p:cNvSpPr txBox="1">
            <a:spLocks noChangeArrowheads="1"/>
          </p:cNvSpPr>
          <p:nvPr/>
        </p:nvSpPr>
        <p:spPr bwMode="gray">
          <a:xfrm>
            <a:off x="3779838" y="4076700"/>
            <a:ext cx="18780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r>
              <a:rPr kumimoji="0" lang="ru-RU" sz="9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МЕЛКОПОРИСТОЙ, НЕЖНОЙ, СЛЕГКА УП­РУГОЙ КОНСИСТЕНЦИИ. ПЫШНАЯ, ЗАСТЫВ­ШАЯ МАССУА СЛАДКОГО ВКУСА С ЧУТЬ КИСЛОВАТЫМ ПРИВКУСОМ. ЦВЕТ ИС­ПОЛЬЗУЕМЫХ ПРОДУКТОВ. ФОРМА МУССА КВАДРАТНАЯ ИЛИ ТРЕУ­ГОЛЬНАЯ С ВОЛНИСТЫМИ КРАЯМИ. ДЕФЕКТОМ МУССА ПРИ НЕДОС­ТАТОЧНОМ</a:t>
            </a:r>
            <a:r>
              <a:rPr kumimoji="0" lang="ru-RU" sz="10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9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ВЗБИВАНИИ ЯВЛЯЕТСЯ СЛОЙ ЖЕЛЕ, ОБРАЗОВАВШИЙСЯ ПРИ ЗАСТЫВАНИИ ЕГО В НИЖНЕЙ ЧАСТИ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grpSp>
        <p:nvGrpSpPr>
          <p:cNvPr id="48169" name="Group 29"/>
          <p:cNvGrpSpPr>
            <a:grpSpLocks/>
          </p:cNvGrpSpPr>
          <p:nvPr/>
        </p:nvGrpSpPr>
        <p:grpSpPr bwMode="auto">
          <a:xfrm>
            <a:off x="3492500" y="404813"/>
            <a:ext cx="1943100" cy="660400"/>
            <a:chOff x="1289" y="582"/>
            <a:chExt cx="668" cy="668"/>
          </a:xfrm>
        </p:grpSpPr>
        <p:sp>
          <p:nvSpPr>
            <p:cNvPr id="48200" name="Oval 3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201" name="Oval 3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2" name="Oval 32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3" name="Oval 3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204" name="Oval 3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grpSp>
        <p:nvGrpSpPr>
          <p:cNvPr id="48170" name="Group 70"/>
          <p:cNvGrpSpPr>
            <a:grpSpLocks/>
          </p:cNvGrpSpPr>
          <p:nvPr/>
        </p:nvGrpSpPr>
        <p:grpSpPr bwMode="auto">
          <a:xfrm>
            <a:off x="5867400" y="404813"/>
            <a:ext cx="1943100" cy="660400"/>
            <a:chOff x="1289" y="582"/>
            <a:chExt cx="668" cy="668"/>
          </a:xfrm>
        </p:grpSpPr>
        <p:sp>
          <p:nvSpPr>
            <p:cNvPr id="48195" name="Oval 75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196" name="Oval 74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7" name="Oval 7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8" name="Oval 7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9" name="Oval 71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sp>
        <p:nvSpPr>
          <p:cNvPr id="48171" name="Text Box 28"/>
          <p:cNvSpPr txBox="1">
            <a:spLocks noChangeArrowheads="1"/>
          </p:cNvSpPr>
          <p:nvPr/>
        </p:nvSpPr>
        <p:spPr bwMode="gray">
          <a:xfrm>
            <a:off x="3492500" y="549275"/>
            <a:ext cx="1714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КОМПОТЫ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72" name="Text Box 69"/>
          <p:cNvSpPr txBox="1">
            <a:spLocks noChangeArrowheads="1"/>
          </p:cNvSpPr>
          <p:nvPr/>
        </p:nvSpPr>
        <p:spPr bwMode="gray">
          <a:xfrm>
            <a:off x="6011863" y="549275"/>
            <a:ext cx="1714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КИСЕЛИ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grpSp>
        <p:nvGrpSpPr>
          <p:cNvPr id="48173" name="Group 104"/>
          <p:cNvGrpSpPr>
            <a:grpSpLocks/>
          </p:cNvGrpSpPr>
          <p:nvPr/>
        </p:nvGrpSpPr>
        <p:grpSpPr bwMode="auto">
          <a:xfrm>
            <a:off x="611188" y="3213100"/>
            <a:ext cx="1943100" cy="660400"/>
            <a:chOff x="1289" y="582"/>
            <a:chExt cx="668" cy="668"/>
          </a:xfrm>
        </p:grpSpPr>
        <p:sp>
          <p:nvSpPr>
            <p:cNvPr id="48190" name="Oval 10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191" name="Oval 108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2" name="Oval 107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3" name="Oval 106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94" name="Oval 10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grpSp>
        <p:nvGrpSpPr>
          <p:cNvPr id="48174" name="Group 22"/>
          <p:cNvGrpSpPr>
            <a:grpSpLocks/>
          </p:cNvGrpSpPr>
          <p:nvPr/>
        </p:nvGrpSpPr>
        <p:grpSpPr bwMode="auto">
          <a:xfrm>
            <a:off x="3635375" y="3284538"/>
            <a:ext cx="1943100" cy="660400"/>
            <a:chOff x="1289" y="582"/>
            <a:chExt cx="668" cy="668"/>
          </a:xfrm>
        </p:grpSpPr>
        <p:sp>
          <p:nvSpPr>
            <p:cNvPr id="48185" name="Oval 27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186" name="Oval 26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7" name="Oval 25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8" name="Oval 2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9" name="Oval 2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grpSp>
        <p:nvGrpSpPr>
          <p:cNvPr id="48175" name="Group 63"/>
          <p:cNvGrpSpPr>
            <a:grpSpLocks/>
          </p:cNvGrpSpPr>
          <p:nvPr/>
        </p:nvGrpSpPr>
        <p:grpSpPr bwMode="auto">
          <a:xfrm>
            <a:off x="6877050" y="3357563"/>
            <a:ext cx="1943100" cy="660400"/>
            <a:chOff x="1289" y="582"/>
            <a:chExt cx="668" cy="668"/>
          </a:xfrm>
        </p:grpSpPr>
        <p:sp>
          <p:nvSpPr>
            <p:cNvPr id="48180" name="Oval 6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8181" name="Oval 67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2" name="Oval 66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3" name="Oval 6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  <p:sp>
          <p:nvSpPr>
            <p:cNvPr id="48184" name="Oval 64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endParaRPr lang="ru-RU"/>
            </a:p>
          </p:txBody>
        </p:sp>
      </p:grpSp>
      <p:sp>
        <p:nvSpPr>
          <p:cNvPr id="48176" name="Text Box 103"/>
          <p:cNvSpPr txBox="1">
            <a:spLocks noChangeArrowheads="1"/>
          </p:cNvSpPr>
          <p:nvPr/>
        </p:nvSpPr>
        <p:spPr bwMode="gray">
          <a:xfrm>
            <a:off x="755650" y="3429000"/>
            <a:ext cx="1714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ЖЕЛЕ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77" name="Text Box 21"/>
          <p:cNvSpPr txBox="1">
            <a:spLocks noChangeArrowheads="1"/>
          </p:cNvSpPr>
          <p:nvPr/>
        </p:nvSpPr>
        <p:spPr bwMode="gray">
          <a:xfrm>
            <a:off x="3924300" y="3429000"/>
            <a:ext cx="1714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МУСС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78" name="Text Box 62"/>
          <p:cNvSpPr txBox="1">
            <a:spLocks noChangeArrowheads="1"/>
          </p:cNvSpPr>
          <p:nvPr/>
        </p:nvSpPr>
        <p:spPr bwMode="gray">
          <a:xfrm>
            <a:off x="6877050" y="3500438"/>
            <a:ext cx="1714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4" tIns="30767" rIns="61534" bIns="30767"/>
          <a:lstStyle/>
          <a:p>
            <a:pPr algn="ctr"/>
            <a:r>
              <a:rPr kumimoji="0" lang="ru-RU" sz="1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САМБУК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48179" name="Rectangle 150"/>
          <p:cNvSpPr>
            <a:spLocks noChangeArrowheads="1"/>
          </p:cNvSpPr>
          <p:nvPr/>
        </p:nvSpPr>
        <p:spPr bwMode="auto">
          <a:xfrm>
            <a:off x="114300" y="-5508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022600" cy="731838"/>
          </a:xfrm>
        </p:spPr>
        <p:txBody>
          <a:bodyPr/>
          <a:lstStyle/>
          <a:p>
            <a:pPr eaLnBrk="1" hangingPunct="1"/>
            <a:r>
              <a:rPr lang="ru-RU" sz="4000" smtClean="0"/>
              <a:t>ХРАНЕНИЕ</a:t>
            </a:r>
          </a:p>
        </p:txBody>
      </p:sp>
      <p:sp>
        <p:nvSpPr>
          <p:cNvPr id="49155" name="AutoShape 5"/>
          <p:cNvSpPr>
            <a:spLocks noChangeArrowheads="1"/>
          </p:cNvSpPr>
          <p:nvPr/>
        </p:nvSpPr>
        <p:spPr bwMode="gray">
          <a:xfrm>
            <a:off x="468313" y="1916113"/>
            <a:ext cx="8280400" cy="4681537"/>
          </a:xfrm>
          <a:prstGeom prst="can">
            <a:avLst>
              <a:gd name="adj" fmla="val 9019"/>
            </a:avLst>
          </a:prstGeom>
          <a:gradFill rotWithShape="1">
            <a:gsLst>
              <a:gs pos="0">
                <a:srgbClr val="008000"/>
              </a:gs>
              <a:gs pos="100000">
                <a:srgbClr val="339966"/>
              </a:gs>
            </a:gsLst>
            <a:path path="rect">
              <a:fillToRect t="100000" r="10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ru-RU" altLang="ko-KR">
                <a:solidFill>
                  <a:srgbClr val="FFFFFF"/>
                </a:solidFill>
                <a:ea typeface="Batang" pitchFamily="18" charset="-127"/>
              </a:rPr>
              <a:t>Свежие фрукты и ягоды хранят промытыми и обсушенными, выложив невысоким слоем  в холодильнике, при температуре от 0 до б °С.</a:t>
            </a:r>
            <a:endParaRPr lang="ru-RU" altLang="ko-KR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altLang="ko-KR">
                <a:solidFill>
                  <a:srgbClr val="FFFFFF"/>
                </a:solidFill>
                <a:ea typeface="Batang" pitchFamily="18" charset="-127"/>
              </a:rPr>
              <a:t>Холодные сладкие блюда (компоты, желе и др.) хранят в холодильнике или в охлаждаемом помещении при температуре от 0 до 14 °С в течение суток. Для их хранения лучше использовать неокисляющуюся посуду — фарфоровую или эмалированную. </a:t>
            </a:r>
            <a:endParaRPr lang="ru-RU" altLang="ko-KR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altLang="ko-KR">
                <a:solidFill>
                  <a:srgbClr val="FFFFFF"/>
                </a:solidFill>
                <a:ea typeface="Batang" pitchFamily="18" charset="-127"/>
              </a:rPr>
              <a:t>Горячие сладкие блюда (пудинги, запеканки) хранят в жарочном шкафу при температуре 55—60 °С, а также на водяном или паровом мармите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9156" name="Picture 6" descr="айва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50" y="549275"/>
            <a:ext cx="862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гран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49275"/>
            <a:ext cx="10001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голуб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350" y="549275"/>
            <a:ext cx="9525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 descr="груша с бочком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4294188" y="549275"/>
            <a:ext cx="11620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sz="4000" b="1" smtClean="0"/>
              <a:t>Вопросы:</a:t>
            </a:r>
            <a:endParaRPr lang="ru-RU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Как классифицируют сладкие блюда? Составить схему и указать температуру подачи сладких блюд.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Как приготавливают компоты из свежих, консервированных и су­хих фруктов?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Составить технологическую схему приготовления киселя из чер­ной смородины.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Как приготавливают и отпускают желе из лимона?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Составить технологическую схему приготовления мусса из клюк­вы.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Как приготавливают и отпускают самбук из яблок? Чем отлича­ется самбук от мусса?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Перечислить горячие сладкие блюда. По набору продуктов опре­делить название блюда:  хлеб белый,  молоко,  яйца,  масло сливочное,</a:t>
            </a:r>
            <a:br>
              <a:rPr lang="ru-RU" sz="2000" smtClean="0"/>
            </a:br>
            <a:r>
              <a:rPr lang="ru-RU" sz="2000" smtClean="0"/>
              <a:t>фрукты консервированные, соус абрикосовый.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Составить технологическую схему приготовления пудинга рисо­вого.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Пользуясь сборником рецептур, определить количество продук­тов, необходимое для .приготовления 50 порций шарлотки с яблоками.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10.   Каковы  требования  к  качеству  желированных  сладких   блюд?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НАПИТКИ</a:t>
            </a:r>
          </a:p>
        </p:txBody>
      </p:sp>
      <p:sp>
        <p:nvSpPr>
          <p:cNvPr id="51203" name="AutoShape 14"/>
          <p:cNvSpPr>
            <a:spLocks noChangeArrowheads="1"/>
          </p:cNvSpPr>
          <p:nvPr/>
        </p:nvSpPr>
        <p:spPr bwMode="auto">
          <a:xfrm>
            <a:off x="6156325" y="2349500"/>
            <a:ext cx="1541463" cy="61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4" name="AutoShape 12"/>
          <p:cNvSpPr>
            <a:spLocks noChangeArrowheads="1"/>
          </p:cNvSpPr>
          <p:nvPr/>
        </p:nvSpPr>
        <p:spPr bwMode="auto">
          <a:xfrm>
            <a:off x="1331913" y="2349500"/>
            <a:ext cx="1550987" cy="61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5" name="AutoShape 25"/>
          <p:cNvSpPr>
            <a:spLocks noChangeArrowheads="1"/>
          </p:cNvSpPr>
          <p:nvPr/>
        </p:nvSpPr>
        <p:spPr bwMode="auto">
          <a:xfrm rot="2307663">
            <a:off x="6659563" y="18446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AutoShape 26"/>
          <p:cNvSpPr>
            <a:spLocks noChangeArrowheads="1"/>
          </p:cNvSpPr>
          <p:nvPr/>
        </p:nvSpPr>
        <p:spPr bwMode="auto">
          <a:xfrm rot="-2376135">
            <a:off x="2124075" y="18446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AutoShape 9"/>
          <p:cNvSpPr>
            <a:spLocks noChangeArrowheads="1"/>
          </p:cNvSpPr>
          <p:nvPr/>
        </p:nvSpPr>
        <p:spPr bwMode="gray">
          <a:xfrm>
            <a:off x="539750" y="3284538"/>
            <a:ext cx="3200400" cy="1143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475C2E"/>
              </a:gs>
              <a:gs pos="50000">
                <a:srgbClr val="9AC664"/>
              </a:gs>
              <a:gs pos="100000">
                <a:srgbClr val="475C2E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FFFFFF"/>
                </a:solidFill>
                <a:cs typeface="Times New Roman" pitchFamily="18" charset="0"/>
              </a:rPr>
              <a:t>молоко, кисло-молочные продукты, молочные на­питки, квас, фруктовые напитки</a:t>
            </a:r>
            <a:endParaRPr kumimoji="0" lang="ru-RU" sz="1800" b="0"/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gray">
          <a:xfrm>
            <a:off x="5364163" y="3500438"/>
            <a:ext cx="3086100" cy="685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475C2E"/>
              </a:gs>
              <a:gs pos="50000">
                <a:srgbClr val="9AC664"/>
              </a:gs>
              <a:gs pos="100000">
                <a:srgbClr val="475C2E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600">
                <a:solidFill>
                  <a:srgbClr val="FFFFFF"/>
                </a:solidFill>
                <a:cs typeface="Times New Roman" pitchFamily="18" charset="0"/>
              </a:rPr>
              <a:t>чай, кофе, какао, шоколад</a:t>
            </a:r>
            <a:endParaRPr kumimoji="0" lang="ru-RU" sz="1800" b="0"/>
          </a:p>
        </p:txBody>
      </p:sp>
      <p:sp>
        <p:nvSpPr>
          <p:cNvPr id="51209" name="AutoShape 11"/>
          <p:cNvSpPr>
            <a:spLocks noChangeArrowheads="1"/>
          </p:cNvSpPr>
          <p:nvPr/>
        </p:nvSpPr>
        <p:spPr bwMode="auto">
          <a:xfrm rot="-2136922">
            <a:off x="4938713" y="27955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2307663">
            <a:off x="3795713" y="27955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Freeform 8"/>
          <p:cNvSpPr>
            <a:spLocks noEditPoints="1"/>
          </p:cNvSpPr>
          <p:nvPr/>
        </p:nvSpPr>
        <p:spPr bwMode="gray">
          <a:xfrm flipH="1">
            <a:off x="3492500" y="4149725"/>
            <a:ext cx="2857500" cy="16002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FB049"/>
              </a:gs>
              <a:gs pos="100000">
                <a:srgbClr val="7476DC"/>
              </a:gs>
            </a:gsLst>
            <a:lin ang="5400000" scaled="1"/>
          </a:gradFill>
          <a:ln w="0">
            <a:noFill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12" name="AutoShape 6"/>
          <p:cNvSpPr>
            <a:spLocks noChangeArrowheads="1"/>
          </p:cNvSpPr>
          <p:nvPr/>
        </p:nvSpPr>
        <p:spPr bwMode="auto">
          <a:xfrm>
            <a:off x="323850" y="4652963"/>
            <a:ext cx="3200400" cy="1600200"/>
          </a:xfrm>
          <a:prstGeom prst="flowChartPreparation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ru-RU" sz="1200" b="0">
                <a:solidFill>
                  <a:srgbClr val="000000"/>
                </a:solidFill>
                <a:cs typeface="Times New Roman" pitchFamily="18" charset="0"/>
              </a:rPr>
              <a:t>Благоприятно влияют на сердечную деятельность, способствуют пищеварению, уменьшают ощущение усталости, а кофе и какао обладают высокой пищевой ценностью</a:t>
            </a:r>
            <a:endParaRPr kumimoji="0" lang="ru-RU" sz="1800" b="0"/>
          </a:p>
        </p:txBody>
      </p:sp>
      <p:sp>
        <p:nvSpPr>
          <p:cNvPr id="51213" name="Oval 24"/>
          <p:cNvSpPr>
            <a:spLocks noChangeArrowheads="1"/>
          </p:cNvSpPr>
          <p:nvPr/>
        </p:nvSpPr>
        <p:spPr bwMode="gray">
          <a:xfrm>
            <a:off x="7110413" y="1249363"/>
            <a:ext cx="814387" cy="7429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4" name="Oval 23"/>
          <p:cNvSpPr>
            <a:spLocks noChangeArrowheads="1"/>
          </p:cNvSpPr>
          <p:nvPr/>
        </p:nvSpPr>
        <p:spPr bwMode="gray">
          <a:xfrm>
            <a:off x="6996113" y="1135063"/>
            <a:ext cx="995362" cy="83343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5" name="Oval 22"/>
          <p:cNvSpPr>
            <a:spLocks noChangeArrowheads="1"/>
          </p:cNvSpPr>
          <p:nvPr/>
        </p:nvSpPr>
        <p:spPr bwMode="gray">
          <a:xfrm>
            <a:off x="6996113" y="1020763"/>
            <a:ext cx="1028700" cy="98425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6" name="Oval 21"/>
          <p:cNvSpPr>
            <a:spLocks noChangeArrowheads="1"/>
          </p:cNvSpPr>
          <p:nvPr/>
        </p:nvSpPr>
        <p:spPr bwMode="gray">
          <a:xfrm>
            <a:off x="6996113" y="1135063"/>
            <a:ext cx="788987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7" name="Text Box 20"/>
          <p:cNvSpPr txBox="1">
            <a:spLocks noChangeArrowheads="1"/>
          </p:cNvSpPr>
          <p:nvPr/>
        </p:nvSpPr>
        <p:spPr bwMode="gray">
          <a:xfrm>
            <a:off x="7110413" y="1249363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kumimoji="0" lang="en-US" sz="1600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75</a:t>
            </a:r>
            <a:r>
              <a:rPr kumimoji="0" lang="ru-RU" sz="16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51218" name="Oval 19"/>
          <p:cNvSpPr>
            <a:spLocks noChangeArrowheads="1"/>
          </p:cNvSpPr>
          <p:nvPr/>
        </p:nvSpPr>
        <p:spPr bwMode="gray">
          <a:xfrm>
            <a:off x="1166813" y="1020763"/>
            <a:ext cx="1028700" cy="98425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9" name="Oval 18"/>
          <p:cNvSpPr>
            <a:spLocks noChangeArrowheads="1"/>
          </p:cNvSpPr>
          <p:nvPr/>
        </p:nvSpPr>
        <p:spPr bwMode="gray">
          <a:xfrm>
            <a:off x="1187450" y="1052513"/>
            <a:ext cx="1028700" cy="98425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20" name="Oval 17"/>
          <p:cNvSpPr>
            <a:spLocks noChangeArrowheads="1"/>
          </p:cNvSpPr>
          <p:nvPr/>
        </p:nvSpPr>
        <p:spPr bwMode="gray">
          <a:xfrm>
            <a:off x="1395413" y="1135063"/>
            <a:ext cx="788987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21" name="Text Box 16"/>
          <p:cNvSpPr txBox="1">
            <a:spLocks noChangeArrowheads="1"/>
          </p:cNvSpPr>
          <p:nvPr/>
        </p:nvSpPr>
        <p:spPr bwMode="gray">
          <a:xfrm>
            <a:off x="1281113" y="1249363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kumimoji="0" lang="en-US" b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kumimoji="0"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14</a:t>
            </a:r>
            <a:r>
              <a:rPr kumimoji="0" lang="ru-RU" sz="16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51222" name="Rectangle 27"/>
          <p:cNvSpPr>
            <a:spLocks noChangeArrowheads="1"/>
          </p:cNvSpPr>
          <p:nvPr/>
        </p:nvSpPr>
        <p:spPr bwMode="auto">
          <a:xfrm>
            <a:off x="1624013" y="97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51223" name="Rectangle 28"/>
          <p:cNvSpPr>
            <a:spLocks noChangeArrowheads="1"/>
          </p:cNvSpPr>
          <p:nvPr/>
        </p:nvSpPr>
        <p:spPr bwMode="auto">
          <a:xfrm>
            <a:off x="1624013" y="97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51224" name="Rectangle 31"/>
          <p:cNvSpPr>
            <a:spLocks noChangeArrowheads="1"/>
          </p:cNvSpPr>
          <p:nvPr/>
        </p:nvSpPr>
        <p:spPr bwMode="auto">
          <a:xfrm>
            <a:off x="1619250" y="981075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/>
              <a:t/>
            </a:r>
            <a:br>
              <a:rPr kumimoji="0" lang="ru-RU" sz="14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51225" name="Rectangle 32"/>
          <p:cNvSpPr>
            <a:spLocks noChangeArrowheads="1"/>
          </p:cNvSpPr>
          <p:nvPr/>
        </p:nvSpPr>
        <p:spPr bwMode="auto">
          <a:xfrm>
            <a:off x="1624013" y="18303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6" name="Rectangle 33"/>
          <p:cNvSpPr>
            <a:spLocks noChangeArrowheads="1"/>
          </p:cNvSpPr>
          <p:nvPr/>
        </p:nvSpPr>
        <p:spPr bwMode="auto">
          <a:xfrm>
            <a:off x="1624013" y="2249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7" name="WordArt 13"/>
          <p:cNvSpPr>
            <a:spLocks noChangeArrowheads="1" noChangeShapeType="1" noTextEdit="1"/>
          </p:cNvSpPr>
          <p:nvPr/>
        </p:nvSpPr>
        <p:spPr bwMode="auto">
          <a:xfrm>
            <a:off x="1476375" y="2492375"/>
            <a:ext cx="12477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 о л о д н ы е</a:t>
            </a:r>
          </a:p>
        </p:txBody>
      </p:sp>
      <p:sp>
        <p:nvSpPr>
          <p:cNvPr id="51228" name="Rectangle 34"/>
          <p:cNvSpPr>
            <a:spLocks noChangeArrowheads="1"/>
          </p:cNvSpPr>
          <p:nvPr/>
        </p:nvSpPr>
        <p:spPr bwMode="auto">
          <a:xfrm>
            <a:off x="1624013" y="2668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51229" name="Rectangle 38"/>
          <p:cNvSpPr>
            <a:spLocks noChangeArrowheads="1"/>
          </p:cNvSpPr>
          <p:nvPr/>
        </p:nvSpPr>
        <p:spPr bwMode="auto">
          <a:xfrm>
            <a:off x="1624013" y="2668588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400"/>
              <a:t/>
            </a:r>
            <a:br>
              <a:rPr kumimoji="0" lang="ru-RU" sz="1400"/>
            </a:br>
            <a:endParaRPr kumimoji="0" lang="ru-RU" sz="1800" b="0"/>
          </a:p>
          <a:p>
            <a:pPr eaLnBrk="0" hangingPunct="0"/>
            <a:endParaRPr kumimoji="0" lang="ru-RU" sz="1800" b="0"/>
          </a:p>
        </p:txBody>
      </p:sp>
      <p:sp>
        <p:nvSpPr>
          <p:cNvPr id="51230" name="Rectangle 40"/>
          <p:cNvSpPr>
            <a:spLocks noChangeArrowheads="1"/>
          </p:cNvSpPr>
          <p:nvPr/>
        </p:nvSpPr>
        <p:spPr bwMode="auto">
          <a:xfrm>
            <a:off x="1624013" y="35226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51231" name="Rectangle 42"/>
          <p:cNvSpPr>
            <a:spLocks noChangeArrowheads="1"/>
          </p:cNvSpPr>
          <p:nvPr/>
        </p:nvSpPr>
        <p:spPr bwMode="auto">
          <a:xfrm>
            <a:off x="1624013" y="35226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51232" name="WordArt 15"/>
          <p:cNvSpPr>
            <a:spLocks noChangeArrowheads="1" noChangeShapeType="1" noTextEdit="1"/>
          </p:cNvSpPr>
          <p:nvPr/>
        </p:nvSpPr>
        <p:spPr bwMode="auto">
          <a:xfrm>
            <a:off x="6227763" y="2420938"/>
            <a:ext cx="12477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 о р я ч и е</a:t>
            </a:r>
          </a:p>
        </p:txBody>
      </p:sp>
      <p:pic>
        <p:nvPicPr>
          <p:cNvPr id="51233" name="Picture 43" descr="виноград розовый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28734" r="22469"/>
          <a:stretch>
            <a:fillRect/>
          </a:stretch>
        </p:blipFill>
        <p:spPr bwMode="auto">
          <a:xfrm>
            <a:off x="7092950" y="4365625"/>
            <a:ext cx="1446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1439863" cy="803275"/>
          </a:xfrm>
        </p:spPr>
        <p:txBody>
          <a:bodyPr/>
          <a:lstStyle/>
          <a:p>
            <a:pPr eaLnBrk="1" hangingPunct="1"/>
            <a:r>
              <a:rPr lang="ru-RU" smtClean="0"/>
              <a:t>ЧАЙ</a:t>
            </a:r>
          </a:p>
        </p:txBody>
      </p:sp>
      <p:pic>
        <p:nvPicPr>
          <p:cNvPr id="52227" name="Picture 4" descr="ч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57563"/>
            <a:ext cx="2989263" cy="331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4356100" y="549275"/>
            <a:ext cx="4787900" cy="5832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marL="179388" lvl="1">
              <a:buFont typeface="Times New Roman" pitchFamily="18" charset="0"/>
              <a:buChar char="1"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Фарфоровый ча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й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ник ополаскивают кипятком.</a:t>
            </a:r>
          </a:p>
          <a:p>
            <a:pPr marL="179388" lvl="1">
              <a:buFont typeface="Times New Roman" pitchFamily="18" charset="0"/>
              <a:buChar char="2"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Насыпают сухую заварку по норме.</a:t>
            </a:r>
          </a:p>
          <a:p>
            <a:pPr marL="179388" lvl="1">
              <a:buFont typeface="Times New Roman" pitchFamily="18" charset="0"/>
              <a:buChar char="3"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Наливают на 1/3 объёма ча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й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ника кипящей воды.</a:t>
            </a:r>
            <a:endParaRPr lang="ru-RU" altLang="ko-KR" sz="2000" b="0">
              <a:solidFill>
                <a:srgbClr val="000000"/>
              </a:solidFill>
              <a:latin typeface="Times New Roman" pitchFamily="18" charset="0"/>
            </a:endParaRPr>
          </a:p>
          <a:p>
            <a:pPr marL="179388" lvl="1">
              <a:buFont typeface="Times New Roman" pitchFamily="18" charset="0"/>
              <a:buNone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Дают постоять 10 минут. Заливают оставшуюся воду.</a:t>
            </a:r>
          </a:p>
          <a:p>
            <a:pPr marL="179388" lvl="1">
              <a:buFont typeface="Times New Roman" pitchFamily="18" charset="0"/>
              <a:buChar char="5"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Подают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в стакане с подстаканником или в чашке с блюдцем. </a:t>
            </a:r>
            <a:endParaRPr lang="ru-RU" altLang="ko-KR" sz="2000" b="0">
              <a:solidFill>
                <a:srgbClr val="000000"/>
              </a:solidFill>
              <a:latin typeface="Times New Roman" pitchFamily="18" charset="0"/>
            </a:endParaRPr>
          </a:p>
          <a:p>
            <a:pPr marL="179388" lvl="1">
              <a:buFont typeface="Times New Roman" pitchFamily="18" charset="0"/>
              <a:buNone/>
            </a:pP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6.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Отдельно на розетке сахар, варенье, конфеты, лимон, на пирожковой тарелке — пирожное или кусок торта, в молочнике — молоко или сливки</a:t>
            </a: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52229" name="Picture 6" descr="j01892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25336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2"/>
          <p:cNvSpPr>
            <a:spLocks noChangeArrowheads="1"/>
          </p:cNvSpPr>
          <p:nvPr/>
        </p:nvSpPr>
        <p:spPr bwMode="gray">
          <a:xfrm rot="-723406">
            <a:off x="3708400" y="4581525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Oval 13"/>
          <p:cNvSpPr>
            <a:spLocks noChangeArrowheads="1"/>
          </p:cNvSpPr>
          <p:nvPr/>
        </p:nvSpPr>
        <p:spPr bwMode="gray">
          <a:xfrm rot="-723406">
            <a:off x="684213" y="2708275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Freeform 20"/>
          <p:cNvSpPr>
            <a:spLocks noEditPoints="1"/>
          </p:cNvSpPr>
          <p:nvPr/>
        </p:nvSpPr>
        <p:spPr bwMode="gray">
          <a:xfrm>
            <a:off x="314325" y="2876550"/>
            <a:ext cx="6515100" cy="24003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5730B"/>
              </a:gs>
              <a:gs pos="100000">
                <a:srgbClr val="1A72D2"/>
              </a:gs>
            </a:gsLst>
            <a:lin ang="5400000" scaled="1"/>
          </a:gradFill>
          <a:ln w="0">
            <a:noFill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3" name="Oval 19"/>
          <p:cNvSpPr>
            <a:spLocks noChangeArrowheads="1"/>
          </p:cNvSpPr>
          <p:nvPr/>
        </p:nvSpPr>
        <p:spPr bwMode="gray">
          <a:xfrm>
            <a:off x="3171825" y="3659188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74" name="Oval 18"/>
          <p:cNvSpPr>
            <a:spLocks noChangeArrowheads="1"/>
          </p:cNvSpPr>
          <p:nvPr/>
        </p:nvSpPr>
        <p:spPr bwMode="gray">
          <a:xfrm rot="-723406">
            <a:off x="1628775" y="4551363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17"/>
          <p:cNvSpPr>
            <a:spLocks noChangeArrowheads="1"/>
          </p:cNvSpPr>
          <p:nvPr/>
        </p:nvSpPr>
        <p:spPr bwMode="gray">
          <a:xfrm>
            <a:off x="3286125" y="3883025"/>
            <a:ext cx="1371600" cy="12620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200" b="0">
                <a:solidFill>
                  <a:srgbClr val="FF0000"/>
                </a:solidFill>
                <a:cs typeface="Times New Roman" pitchFamily="18" charset="0"/>
              </a:rPr>
              <a:t>ТРЕТЬИ</a:t>
            </a:r>
            <a:endParaRPr kumimoji="0" lang="ru-RU" sz="1100" b="0"/>
          </a:p>
          <a:p>
            <a:pPr algn="ctr" eaLnBrk="0" hangingPunct="0"/>
            <a:r>
              <a:rPr kumimoji="0" lang="ru-RU" sz="1200" b="0">
                <a:solidFill>
                  <a:srgbClr val="FF0000"/>
                </a:solidFill>
                <a:cs typeface="Times New Roman" pitchFamily="18" charset="0"/>
              </a:rPr>
              <a:t>БЛЮДА (т.е. ПОСЛЕ ВТОРЫХ)</a:t>
            </a:r>
            <a:endParaRPr kumimoji="0" lang="ru-RU" sz="1800" b="0"/>
          </a:p>
        </p:txBody>
      </p:sp>
      <p:sp>
        <p:nvSpPr>
          <p:cNvPr id="7176" name="Oval 22"/>
          <p:cNvSpPr>
            <a:spLocks noChangeArrowheads="1"/>
          </p:cNvSpPr>
          <p:nvPr/>
        </p:nvSpPr>
        <p:spPr bwMode="gray">
          <a:xfrm>
            <a:off x="323850" y="1844675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77" name="Oval 16"/>
          <p:cNvSpPr>
            <a:spLocks noChangeArrowheads="1"/>
          </p:cNvSpPr>
          <p:nvPr/>
        </p:nvSpPr>
        <p:spPr bwMode="gray">
          <a:xfrm>
            <a:off x="1343025" y="3659188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gray">
          <a:xfrm>
            <a:off x="1343025" y="3883025"/>
            <a:ext cx="1485900" cy="12620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kumimoji="0" lang="ru-RU" sz="1200" b="0">
                <a:solidFill>
                  <a:srgbClr val="FF0000"/>
                </a:solidFill>
                <a:cs typeface="Times New Roman" pitchFamily="18" charset="0"/>
              </a:rPr>
              <a:t>НА ДЕСЕРТ - ДЕСЕРТНЫЕ</a:t>
            </a:r>
            <a:endParaRPr kumimoji="0" lang="ru-RU" sz="1800" b="0"/>
          </a:p>
        </p:txBody>
      </p:sp>
      <p:sp>
        <p:nvSpPr>
          <p:cNvPr id="7179" name="Oval 14"/>
          <p:cNvSpPr>
            <a:spLocks noChangeArrowheads="1"/>
          </p:cNvSpPr>
          <p:nvPr/>
        </p:nvSpPr>
        <p:spPr bwMode="gray">
          <a:xfrm>
            <a:off x="468313" y="1989138"/>
            <a:ext cx="1371600" cy="12620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1200" b="0">
                <a:solidFill>
                  <a:srgbClr val="FF0000"/>
                </a:solidFill>
                <a:cs typeface="Times New Roman" pitchFamily="18" charset="0"/>
              </a:rPr>
              <a:t>СЛАДКИЕ</a:t>
            </a:r>
            <a:endParaRPr kumimoji="0" lang="ru-RU" sz="1100" b="0"/>
          </a:p>
          <a:p>
            <a:pPr algn="ctr" eaLnBrk="0" hangingPunct="0"/>
            <a:r>
              <a:rPr kumimoji="0" lang="ru-RU" sz="1200" b="0">
                <a:solidFill>
                  <a:srgbClr val="FF0000"/>
                </a:solidFill>
                <a:cs typeface="Times New Roman" pitchFamily="18" charset="0"/>
              </a:rPr>
              <a:t>БЛЮДА</a:t>
            </a:r>
            <a:endParaRPr kumimoji="0" lang="ru-RU" sz="1800" b="0"/>
          </a:p>
        </p:txBody>
      </p:sp>
      <p:sp>
        <p:nvSpPr>
          <p:cNvPr id="7180" name="AutoShape 11"/>
          <p:cNvSpPr>
            <a:spLocks noChangeArrowheads="1"/>
          </p:cNvSpPr>
          <p:nvPr/>
        </p:nvSpPr>
        <p:spPr bwMode="gray">
          <a:xfrm rot="5432887" flipH="1">
            <a:off x="950913" y="5178425"/>
            <a:ext cx="798512" cy="118903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Left">
              <a:rot lat="21299996" lon="209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rot="10800000" vert="eaVert" anchor="ctr">
            <a:flatTx/>
          </a:bodyPr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Завтрак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7181" name="AutoShape 5"/>
          <p:cNvSpPr>
            <a:spLocks noChangeArrowheads="1"/>
          </p:cNvSpPr>
          <p:nvPr/>
        </p:nvSpPr>
        <p:spPr bwMode="gray">
          <a:xfrm rot="5432887" flipH="1">
            <a:off x="3254375" y="5249863"/>
            <a:ext cx="798513" cy="118903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Left">
              <a:rot lat="21299996" lon="209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rot="10800000" vert="eaVert" anchor="ctr">
            <a:flatTx/>
          </a:bodyPr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Обед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7182" name="AutoShape 9"/>
          <p:cNvSpPr>
            <a:spLocks noChangeArrowheads="1"/>
          </p:cNvSpPr>
          <p:nvPr/>
        </p:nvSpPr>
        <p:spPr bwMode="gray">
          <a:xfrm rot="5432887" flipH="1">
            <a:off x="5529262" y="5135563"/>
            <a:ext cx="798513" cy="1417638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Left">
              <a:rot lat="21299996" lon="209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rot="10800000" vert="eaVert" anchor="ctr">
            <a:flatTx/>
          </a:bodyPr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Полдник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sp>
        <p:nvSpPr>
          <p:cNvPr id="7183" name="AutoShape 7"/>
          <p:cNvSpPr>
            <a:spLocks noChangeArrowheads="1"/>
          </p:cNvSpPr>
          <p:nvPr/>
        </p:nvSpPr>
        <p:spPr bwMode="gray">
          <a:xfrm rot="5432887" flipH="1">
            <a:off x="7791451" y="5321300"/>
            <a:ext cx="798512" cy="118903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Left">
              <a:rot lat="21299996" lon="20999996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rot="10800000" vert="eaVert" anchor="ctr">
            <a:flatTx/>
          </a:bodyPr>
          <a:lstStyle/>
          <a:p>
            <a:pPr algn="ctr"/>
            <a:r>
              <a:rPr kumimoji="0" lang="ru-RU" sz="1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Ужин</a:t>
            </a:r>
            <a:endParaRPr kumimoji="0" lang="ru-RU" sz="1800" b="0">
              <a:ea typeface="Times New Roman" pitchFamily="18" charset="0"/>
              <a:cs typeface="Arial" charset="0"/>
            </a:endParaRPr>
          </a:p>
        </p:txBody>
      </p:sp>
      <p:pic>
        <p:nvPicPr>
          <p:cNvPr id="718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6105525"/>
            <a:ext cx="59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6105525"/>
            <a:ext cx="59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6105525"/>
            <a:ext cx="59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105525"/>
            <a:ext cx="59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Фрукты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050" y="620713"/>
            <a:ext cx="3190875" cy="3529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89" name="Rectangle 23"/>
          <p:cNvSpPr>
            <a:spLocks noChangeArrowheads="1"/>
          </p:cNvSpPr>
          <p:nvPr/>
        </p:nvSpPr>
        <p:spPr bwMode="auto">
          <a:xfrm>
            <a:off x="200025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7190" name="Rectangle 28"/>
          <p:cNvSpPr>
            <a:spLocks noChangeArrowheads="1"/>
          </p:cNvSpPr>
          <p:nvPr/>
        </p:nvSpPr>
        <p:spPr bwMode="auto">
          <a:xfrm>
            <a:off x="200025" y="24971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7191" name="Rectangle 33"/>
          <p:cNvSpPr>
            <a:spLocks noChangeArrowheads="1"/>
          </p:cNvSpPr>
          <p:nvPr/>
        </p:nvSpPr>
        <p:spPr bwMode="auto">
          <a:xfrm>
            <a:off x="200025" y="24971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3600450" cy="20272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</a:rPr>
              <a:t>КОФЕ</a:t>
            </a:r>
            <a:br>
              <a:rPr lang="ru-RU" b="1" smtClean="0">
                <a:solidFill>
                  <a:srgbClr val="990033"/>
                </a:solidFill>
              </a:rPr>
            </a:br>
            <a:r>
              <a:rPr lang="ru-RU" sz="2800" b="1" smtClean="0">
                <a:solidFill>
                  <a:srgbClr val="990033"/>
                </a:solidFill>
              </a:rPr>
              <a:t>РАСТВОРИМЫЙ</a:t>
            </a:r>
          </a:p>
        </p:txBody>
      </p:sp>
      <p:pic>
        <p:nvPicPr>
          <p:cNvPr id="53251" name="Picture 4" descr="чай жасминовый"/>
          <p:cNvPicPr>
            <a:picLocks noChangeAspect="1" noChangeArrowheads="1"/>
          </p:cNvPicPr>
          <p:nvPr/>
        </p:nvPicPr>
        <p:blipFill>
          <a:blip r:embed="rId2"/>
          <a:srcRect t="11613" b="12903"/>
          <a:stretch>
            <a:fillRect/>
          </a:stretch>
        </p:blipFill>
        <p:spPr bwMode="auto">
          <a:xfrm>
            <a:off x="395288" y="2852738"/>
            <a:ext cx="3743325" cy="312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3252" name="AutoShape 5"/>
          <p:cNvSpPr>
            <a:spLocks noChangeArrowheads="1"/>
          </p:cNvSpPr>
          <p:nvPr/>
        </p:nvSpPr>
        <p:spPr bwMode="auto">
          <a:xfrm>
            <a:off x="4356100" y="549275"/>
            <a:ext cx="4787900" cy="5832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marL="522288" lvl="1" indent="-342900">
              <a:buFontTx/>
              <a:buAutoNum type="arabicPeriod"/>
            </a:pPr>
            <a:r>
              <a:rPr lang="ru-RU" b="0">
                <a:solidFill>
                  <a:srgbClr val="000000"/>
                </a:solidFill>
              </a:rPr>
              <a:t>Кофейники предварительно ополаскивают кипятком.</a:t>
            </a:r>
          </a:p>
          <a:p>
            <a:pPr marL="522288" lvl="1" indent="-342900">
              <a:buFontTx/>
              <a:buAutoNum type="arabicPeriod"/>
            </a:pPr>
            <a:r>
              <a:rPr lang="ru-RU" b="0">
                <a:solidFill>
                  <a:srgbClr val="000000"/>
                </a:solidFill>
              </a:rPr>
              <a:t>Всыпают молотый кофе.</a:t>
            </a:r>
          </a:p>
          <a:p>
            <a:pPr marL="522288" lvl="1" indent="-342900"/>
            <a:r>
              <a:rPr lang="ru-RU" b="0">
                <a:solidFill>
                  <a:srgbClr val="000000"/>
                </a:solidFill>
              </a:rPr>
              <a:t>Заливают кипятком, доводят до кипения. </a:t>
            </a:r>
          </a:p>
          <a:p>
            <a:pPr marL="522288" lvl="1" indent="-342900"/>
            <a:r>
              <a:rPr lang="ru-RU" b="0">
                <a:solidFill>
                  <a:srgbClr val="000000"/>
                </a:solidFill>
              </a:rPr>
              <a:t>3.Как только кофе поднимется, нагрев прекращают, посуду закрывают крышкой и оставляют для настаивания в течение 5—8 мин.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ru-RU" altLang="ko-KR" sz="4000" b="1" smtClean="0">
                <a:solidFill>
                  <a:srgbClr val="CC3300"/>
                </a:solidFill>
              </a:rPr>
              <a:t>Способы приготовления кофе:</a:t>
            </a:r>
            <a:endParaRPr kumimoji="1" lang="ru-RU" sz="4000" b="1" smtClean="0">
              <a:solidFill>
                <a:srgbClr val="CC3300"/>
              </a:solidFill>
            </a:endParaRPr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4716463" y="2060575"/>
            <a:ext cx="4105275" cy="389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/>
          <a:lstStyle/>
          <a:p>
            <a:pPr marL="179388" lvl="1">
              <a:buFont typeface="Times New Roman" pitchFamily="18" charset="0"/>
              <a:buChar char="1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натуральный черный.</a:t>
            </a:r>
          </a:p>
          <a:p>
            <a:pPr marL="179388" lvl="1">
              <a:buFont typeface="Times New Roman" pitchFamily="18" charset="0"/>
              <a:buChar char="2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с молоком или сливками.</a:t>
            </a:r>
          </a:p>
          <a:p>
            <a:pPr>
              <a:buFont typeface="Times New Roman" pitchFamily="18" charset="0"/>
              <a:buChar char="3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с лимоном.</a:t>
            </a:r>
          </a:p>
          <a:p>
            <a:pPr>
              <a:buFont typeface="Times New Roman" pitchFamily="18" charset="0"/>
              <a:buChar char="4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на молоке.</a:t>
            </a:r>
          </a:p>
          <a:p>
            <a:pPr>
              <a:buFont typeface="Times New Roman" pitchFamily="18" charset="0"/>
              <a:buChar char="5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со взбитыми сливками.</a:t>
            </a:r>
          </a:p>
          <a:p>
            <a:pPr>
              <a:buFont typeface="Times New Roman" pitchFamily="18" charset="0"/>
              <a:buChar char="6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по-восточному.</a:t>
            </a:r>
          </a:p>
          <a:p>
            <a:pPr>
              <a:buFont typeface="Times New Roman" pitchFamily="18" charset="0"/>
              <a:buChar char="7"/>
            </a:pP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ru-RU" altLang="ko-KR" b="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с мороженым</a:t>
            </a:r>
            <a:endParaRPr lang="ru-RU" b="0">
              <a:solidFill>
                <a:srgbClr val="000099"/>
              </a:solidFill>
            </a:endParaRPr>
          </a:p>
        </p:txBody>
      </p:sp>
      <p:pic>
        <p:nvPicPr>
          <p:cNvPr id="54276" name="Picture 5" descr="кофе"/>
          <p:cNvPicPr>
            <a:picLocks noChangeAspect="1" noChangeArrowheads="1"/>
          </p:cNvPicPr>
          <p:nvPr/>
        </p:nvPicPr>
        <p:blipFill>
          <a:blip r:embed="rId2"/>
          <a:srcRect t="18874"/>
          <a:stretch>
            <a:fillRect/>
          </a:stretch>
        </p:blipFill>
        <p:spPr bwMode="auto">
          <a:xfrm rot="-988966">
            <a:off x="323850" y="1700213"/>
            <a:ext cx="2281238" cy="2049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7" name="Picture 6" descr="Кофе капуч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0616">
            <a:off x="1692275" y="3141663"/>
            <a:ext cx="2873375" cy="2151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8" name="Picture 7" descr="j0175411"/>
          <p:cNvPicPr>
            <a:picLocks noChangeAspect="1" noChangeArrowheads="1"/>
          </p:cNvPicPr>
          <p:nvPr/>
        </p:nvPicPr>
        <p:blipFill>
          <a:blip r:embed="rId4"/>
          <a:srcRect l="9941" t="7474" r="10138"/>
          <a:stretch>
            <a:fillRect/>
          </a:stretch>
        </p:blipFill>
        <p:spPr bwMode="auto">
          <a:xfrm rot="937584">
            <a:off x="301625" y="4167188"/>
            <a:ext cx="2592388" cy="201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4"/>
          <p:cNvSpPr>
            <a:spLocks noChangeArrowheads="1"/>
          </p:cNvSpPr>
          <p:nvPr/>
        </p:nvSpPr>
        <p:spPr bwMode="gray">
          <a:xfrm>
            <a:off x="250825" y="620713"/>
            <a:ext cx="8569325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63E72"/>
              </a:gs>
              <a:gs pos="50000">
                <a:srgbClr val="2F85F7"/>
              </a:gs>
              <a:gs pos="100000">
                <a:srgbClr val="163E7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r>
              <a:rPr lang="ru-RU" altLang="ko-KR" sz="16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Кофе на молоке</a:t>
            </a:r>
            <a:r>
              <a:rPr lang="ru-RU" altLang="ko-KR" sz="16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. В готовый черный кофе добавляют горячее молоко, сахар и доводят до кипения. Подают в стакане с подстаканником или чашке с блюдцем.</a:t>
            </a:r>
            <a:endParaRPr lang="ru-RU" sz="1600" b="0"/>
          </a:p>
        </p:txBody>
      </p:sp>
      <p:sp>
        <p:nvSpPr>
          <p:cNvPr id="55299" name="AutoShape 5"/>
          <p:cNvSpPr>
            <a:spLocks noChangeArrowheads="1"/>
          </p:cNvSpPr>
          <p:nvPr/>
        </p:nvSpPr>
        <p:spPr bwMode="gray">
          <a:xfrm>
            <a:off x="323850" y="1773238"/>
            <a:ext cx="84963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63E72"/>
              </a:gs>
              <a:gs pos="50000">
                <a:srgbClr val="2F85F7"/>
              </a:gs>
              <a:gs pos="100000">
                <a:srgbClr val="163E7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r>
              <a:rPr lang="ru-RU" altLang="ko-KR" sz="14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Кофе на молоке (по-варшавски). </a:t>
            </a:r>
            <a:r>
              <a:rPr lang="ru-RU" altLang="ko-KR" sz="14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Готовят кофе более концентрированным, добавляют горячее топленое молоко, сахар, доводят до кипения. При отпуске разливают в чашки. Сверху  кладут молочную пенку, снятую при топлении</a:t>
            </a:r>
            <a:r>
              <a:rPr lang="ru-RU" altLang="ko-KR" sz="14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  <a:r>
              <a:rPr lang="ru-RU" altLang="ko-KR" sz="14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молока.</a:t>
            </a:r>
            <a:endParaRPr lang="ru-RU" sz="1400"/>
          </a:p>
        </p:txBody>
      </p:sp>
      <p:sp>
        <p:nvSpPr>
          <p:cNvPr id="55300" name="AutoShape 6"/>
          <p:cNvSpPr>
            <a:spLocks noChangeArrowheads="1"/>
          </p:cNvSpPr>
          <p:nvPr/>
        </p:nvSpPr>
        <p:spPr bwMode="gray">
          <a:xfrm>
            <a:off x="323850" y="2924175"/>
            <a:ext cx="84963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63E72"/>
              </a:gs>
              <a:gs pos="50000">
                <a:srgbClr val="2F85F7"/>
              </a:gs>
              <a:gs pos="100000">
                <a:srgbClr val="163E7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r>
              <a:rPr lang="ru-RU" altLang="ko-KR" sz="14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Кофе со взбитыми сливками (по-венски). </a:t>
            </a:r>
            <a:r>
              <a:rPr lang="ru-RU" altLang="ko-KR" sz="14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Готовят черный кофе, отдельно взбивают сливки с рафинадной пудрой. Взбитые сливки осторожно кладут в стакан с налитым кофе. Можно выпускать сливки из кондитерского конверта</a:t>
            </a:r>
            <a:endParaRPr lang="ru-RU" sz="1400"/>
          </a:p>
        </p:txBody>
      </p:sp>
      <p:sp>
        <p:nvSpPr>
          <p:cNvPr id="55301" name="AutoShape 7"/>
          <p:cNvSpPr>
            <a:spLocks noChangeArrowheads="1"/>
          </p:cNvSpPr>
          <p:nvPr/>
        </p:nvSpPr>
        <p:spPr bwMode="gray">
          <a:xfrm>
            <a:off x="323850" y="4149725"/>
            <a:ext cx="84963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63E72"/>
              </a:gs>
              <a:gs pos="50000">
                <a:srgbClr val="2F85F7"/>
              </a:gs>
              <a:gs pos="100000">
                <a:srgbClr val="163E7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r>
              <a:rPr lang="ru-RU" altLang="ko-KR" sz="14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Кофе по-восточному (черный с гущей). </a:t>
            </a:r>
            <a:r>
              <a:rPr lang="ru-RU" altLang="ko-KR" sz="14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Мелко смолотый натуральный кофе засыпают в специальную посуду (турку), добавляют сахар, заливают холодной водой и доводят до кипения. Подают кофе в турке или переливают в кофейные чашки, не процеживая. Отдельно подают холодную кипяченую воду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5302" name="AutoShape 8"/>
          <p:cNvSpPr>
            <a:spLocks noChangeArrowheads="1"/>
          </p:cNvSpPr>
          <p:nvPr/>
        </p:nvSpPr>
        <p:spPr bwMode="gray">
          <a:xfrm>
            <a:off x="250825" y="5300663"/>
            <a:ext cx="8569325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63E72"/>
              </a:gs>
              <a:gs pos="50000">
                <a:srgbClr val="2F85F7"/>
              </a:gs>
              <a:gs pos="100000">
                <a:srgbClr val="163E7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anchor="ctr"/>
          <a:lstStyle/>
          <a:p>
            <a:r>
              <a:rPr lang="ru-RU" altLang="ko-KR" sz="120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Кофейный напиток. </a:t>
            </a:r>
            <a:r>
              <a:rPr lang="ru-RU" altLang="ko-KR" sz="12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Порошок кофейного напитка заливают кипятком и доводят до кипения. После настаивания (3—5 мин) напиток сливают в другую посуду, кладут сахар, добавляют горячее молоко и вновь доводят до кипения.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4"/>
          <p:cNvGrpSpPr>
            <a:grpSpLocks noChangeAspect="1"/>
          </p:cNvGrpSpPr>
          <p:nvPr/>
        </p:nvGrpSpPr>
        <p:grpSpPr bwMode="auto">
          <a:xfrm>
            <a:off x="106363" y="2852738"/>
            <a:ext cx="2454275" cy="2808287"/>
            <a:chOff x="2296" y="936"/>
            <a:chExt cx="1769" cy="2024"/>
          </a:xfrm>
        </p:grpSpPr>
        <p:sp>
          <p:nvSpPr>
            <p:cNvPr id="5633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296" y="936"/>
              <a:ext cx="1769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6" name="Oval 20"/>
            <p:cNvSpPr>
              <a:spLocks noChangeArrowheads="1"/>
            </p:cNvSpPr>
            <p:nvPr/>
          </p:nvSpPr>
          <p:spPr bwMode="gray">
            <a:xfrm>
              <a:off x="2422" y="2611"/>
              <a:ext cx="1483" cy="349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7" name="Oval 19"/>
            <p:cNvSpPr>
              <a:spLocks noChangeArrowheads="1"/>
            </p:cNvSpPr>
            <p:nvPr/>
          </p:nvSpPr>
          <p:spPr bwMode="gray">
            <a:xfrm>
              <a:off x="2296" y="936"/>
              <a:ext cx="1769" cy="176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8" name="Oval 18"/>
            <p:cNvSpPr>
              <a:spLocks noChangeArrowheads="1"/>
            </p:cNvSpPr>
            <p:nvPr/>
          </p:nvSpPr>
          <p:spPr bwMode="gray">
            <a:xfrm>
              <a:off x="2335" y="978"/>
              <a:ext cx="1686" cy="168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9" name="Oval 17"/>
            <p:cNvSpPr>
              <a:spLocks noChangeArrowheads="1"/>
            </p:cNvSpPr>
            <p:nvPr/>
          </p:nvSpPr>
          <p:spPr bwMode="gray">
            <a:xfrm>
              <a:off x="2400" y="1040"/>
              <a:ext cx="1525" cy="1525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pic>
          <p:nvPicPr>
            <p:cNvPr id="56340" name="Picture 16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335" y="1040"/>
              <a:ext cx="1119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1" name="Text Box 15"/>
            <p:cNvSpPr txBox="1">
              <a:spLocks noChangeArrowheads="1"/>
            </p:cNvSpPr>
            <p:nvPr/>
          </p:nvSpPr>
          <p:spPr bwMode="gray">
            <a:xfrm>
              <a:off x="2551" y="1873"/>
              <a:ext cx="1263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Verdana" pitchFamily="34" charset="0"/>
                </a:rPr>
                <a:t>КАКАО</a:t>
              </a:r>
              <a:endParaRPr kumimoji="0" lang="ru-RU" sz="1800" b="0">
                <a:ea typeface="Times New Roman" pitchFamily="18" charset="0"/>
                <a:cs typeface="Verdana" pitchFamily="34" charset="0"/>
              </a:endParaRPr>
            </a:p>
          </p:txBody>
        </p:sp>
      </p:grpSp>
      <p:grpSp>
        <p:nvGrpSpPr>
          <p:cNvPr id="56323" name="Group 6"/>
          <p:cNvGrpSpPr>
            <a:grpSpLocks noChangeAspect="1"/>
          </p:cNvGrpSpPr>
          <p:nvPr/>
        </p:nvGrpSpPr>
        <p:grpSpPr bwMode="auto">
          <a:xfrm>
            <a:off x="2051050" y="692150"/>
            <a:ext cx="2581275" cy="2952750"/>
            <a:chOff x="2296" y="936"/>
            <a:chExt cx="1769" cy="2024"/>
          </a:xfrm>
        </p:grpSpPr>
        <p:sp>
          <p:nvSpPr>
            <p:cNvPr id="5632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296" y="936"/>
              <a:ext cx="1769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Oval 12"/>
            <p:cNvSpPr>
              <a:spLocks noChangeArrowheads="1"/>
            </p:cNvSpPr>
            <p:nvPr/>
          </p:nvSpPr>
          <p:spPr bwMode="gray">
            <a:xfrm>
              <a:off x="2471" y="2611"/>
              <a:ext cx="1483" cy="349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0" name="Oval 11"/>
            <p:cNvSpPr>
              <a:spLocks noChangeArrowheads="1"/>
            </p:cNvSpPr>
            <p:nvPr/>
          </p:nvSpPr>
          <p:spPr bwMode="gray">
            <a:xfrm>
              <a:off x="2296" y="936"/>
              <a:ext cx="1769" cy="1769"/>
            </a:xfrm>
            <a:prstGeom prst="ellipse">
              <a:avLst/>
            </a:prstGeom>
            <a:gradFill rotWithShape="1">
              <a:gsLst>
                <a:gs pos="0">
                  <a:srgbClr val="5AD9F2"/>
                </a:gs>
                <a:gs pos="100000">
                  <a:srgbClr val="347C8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1" name="Oval 10"/>
            <p:cNvSpPr>
              <a:spLocks noChangeArrowheads="1"/>
            </p:cNvSpPr>
            <p:nvPr/>
          </p:nvSpPr>
          <p:spPr bwMode="gray">
            <a:xfrm>
              <a:off x="2335" y="978"/>
              <a:ext cx="1686" cy="1689"/>
            </a:xfrm>
            <a:prstGeom prst="ellipse">
              <a:avLst/>
            </a:prstGeom>
            <a:gradFill rotWithShape="1">
              <a:gsLst>
                <a:gs pos="0">
                  <a:srgbClr val="5AD9F2">
                    <a:alpha val="85001"/>
                  </a:srgbClr>
                </a:gs>
                <a:gs pos="100000">
                  <a:srgbClr val="398A9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6332" name="Oval 9"/>
            <p:cNvSpPr>
              <a:spLocks noChangeArrowheads="1"/>
            </p:cNvSpPr>
            <p:nvPr/>
          </p:nvSpPr>
          <p:spPr bwMode="gray">
            <a:xfrm>
              <a:off x="2400" y="1040"/>
              <a:ext cx="1525" cy="1525"/>
            </a:xfrm>
            <a:prstGeom prst="ellipse">
              <a:avLst/>
            </a:prstGeom>
            <a:gradFill rotWithShape="1">
              <a:gsLst>
                <a:gs pos="0">
                  <a:srgbClr val="5AD9F2"/>
                </a:gs>
                <a:gs pos="100000">
                  <a:srgbClr val="419DB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pic>
          <p:nvPicPr>
            <p:cNvPr id="56333" name="Picture 8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335" y="1040"/>
              <a:ext cx="1119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4" name="Text Box 7"/>
            <p:cNvSpPr txBox="1">
              <a:spLocks noChangeArrowheads="1"/>
            </p:cNvSpPr>
            <p:nvPr/>
          </p:nvSpPr>
          <p:spPr bwMode="gray">
            <a:xfrm>
              <a:off x="2296" y="1852"/>
              <a:ext cx="1769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0" lang="ru-RU" sz="1800">
                  <a:solidFill>
                    <a:srgbClr val="FFFFFF"/>
                  </a:solidFill>
                  <a:ea typeface="Times New Roman" pitchFamily="18" charset="0"/>
                  <a:cs typeface="Verdana" pitchFamily="34" charset="0"/>
                </a:rPr>
                <a:t>ШОКОЛАД</a:t>
              </a:r>
              <a:endParaRPr kumimoji="0" lang="ru-RU" sz="1800" b="0">
                <a:ea typeface="Times New Roman" pitchFamily="18" charset="0"/>
                <a:cs typeface="Verdana" pitchFamily="34" charset="0"/>
              </a:endParaRPr>
            </a:p>
          </p:txBody>
        </p:sp>
      </p:grpSp>
      <p:sp>
        <p:nvSpPr>
          <p:cNvPr id="56324" name="Freeform 5"/>
          <p:cNvSpPr>
            <a:spLocks noEditPoints="1"/>
          </p:cNvSpPr>
          <p:nvPr/>
        </p:nvSpPr>
        <p:spPr bwMode="gray">
          <a:xfrm rot="-1582653">
            <a:off x="1763713" y="4508500"/>
            <a:ext cx="3238500" cy="144145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FB049"/>
              </a:gs>
              <a:gs pos="100000">
                <a:srgbClr val="7476DC"/>
              </a:gs>
            </a:gsLst>
            <a:lin ang="5400000" scaled="1"/>
          </a:gradFill>
          <a:ln w="0">
            <a:noFill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5780" name="Arc 4"/>
          <p:cNvSpPr>
            <a:spLocks/>
          </p:cNvSpPr>
          <p:nvPr/>
        </p:nvSpPr>
        <p:spPr bwMode="gray">
          <a:xfrm>
            <a:off x="4859338" y="3284538"/>
            <a:ext cx="3946525" cy="30956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66 w 21566"/>
              <a:gd name="T1" fmla="*/ 1209 h 21282"/>
              <a:gd name="T2" fmla="*/ 3695 w 21566"/>
              <a:gd name="T3" fmla="*/ 21282 h 21282"/>
              <a:gd name="T4" fmla="*/ 0 w 21566"/>
              <a:gd name="T5" fmla="*/ 0 h 2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6" h="21282" fill="none" extrusionOk="0">
                <a:moveTo>
                  <a:pt x="21566" y="1209"/>
                </a:moveTo>
                <a:cubicBezTo>
                  <a:pt x="21003" y="11242"/>
                  <a:pt x="13596" y="19562"/>
                  <a:pt x="3694" y="21281"/>
                </a:cubicBezTo>
              </a:path>
              <a:path w="21566" h="21282" stroke="0" extrusionOk="0">
                <a:moveTo>
                  <a:pt x="21566" y="1209"/>
                </a:moveTo>
                <a:cubicBezTo>
                  <a:pt x="21003" y="11242"/>
                  <a:pt x="13596" y="19562"/>
                  <a:pt x="3694" y="2128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ru-RU" sz="2000">
                <a:solidFill>
                  <a:srgbClr val="990033"/>
                </a:solidFill>
                <a:cs typeface="Times New Roman" pitchFamily="18" charset="0"/>
              </a:rPr>
              <a:t>Содержат жир и </a:t>
            </a:r>
            <a:r>
              <a:rPr kumimoji="0" lang="ru-RU" sz="2000" b="0">
                <a:solidFill>
                  <a:srgbClr val="990033"/>
                </a:solidFill>
                <a:cs typeface="Times New Roman" pitchFamily="18" charset="0"/>
              </a:rPr>
              <a:t>вещества,    действующие возбуждающе на нервную систему, сердечную деятельность</a:t>
            </a:r>
            <a:endParaRPr kumimoji="0" lang="ru-RU" sz="2000" b="0">
              <a:solidFill>
                <a:srgbClr val="990033"/>
              </a:solidFill>
            </a:endParaRPr>
          </a:p>
        </p:txBody>
      </p:sp>
      <p:sp>
        <p:nvSpPr>
          <p:cNvPr id="56326" name="Rectangle 28"/>
          <p:cNvSpPr>
            <a:spLocks noChangeArrowheads="1"/>
          </p:cNvSpPr>
          <p:nvPr/>
        </p:nvSpPr>
        <p:spPr bwMode="auto">
          <a:xfrm>
            <a:off x="0" y="22082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pic>
        <p:nvPicPr>
          <p:cNvPr id="56327" name="Picture 30" descr="кофе с молоком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5364163" y="620713"/>
            <a:ext cx="3413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4822825" cy="731837"/>
          </a:xfrm>
        </p:spPr>
        <p:txBody>
          <a:bodyPr/>
          <a:lstStyle/>
          <a:p>
            <a:pPr eaLnBrk="1" hangingPunct="1"/>
            <a:r>
              <a:rPr kumimoji="1" lang="ru-RU" altLang="ko-KR" sz="4000" b="1" smtClean="0">
                <a:solidFill>
                  <a:srgbClr val="990033"/>
                </a:solidFill>
              </a:rPr>
              <a:t>Какао с молоком.</a:t>
            </a:r>
            <a:endParaRPr kumimoji="1" lang="ru-RU" sz="4000" b="1" smtClean="0">
              <a:solidFill>
                <a:srgbClr val="990033"/>
              </a:solidFill>
            </a:endParaRPr>
          </a:p>
        </p:txBody>
      </p:sp>
      <p:pic>
        <p:nvPicPr>
          <p:cNvPr id="57347" name="Picture 4" descr="шоколад горяч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513138" cy="3889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7348" name="AutoShape 5"/>
          <p:cNvSpPr>
            <a:spLocks noChangeArrowheads="1"/>
          </p:cNvSpPr>
          <p:nvPr/>
        </p:nvSpPr>
        <p:spPr bwMode="gray">
          <a:xfrm>
            <a:off x="3995738" y="2205038"/>
            <a:ext cx="4752975" cy="3816350"/>
          </a:xfrm>
          <a:prstGeom prst="hexagon">
            <a:avLst>
              <a:gd name="adj" fmla="val 31136"/>
              <a:gd name="vf" fmla="val 115470"/>
            </a:avLst>
          </a:prstGeom>
          <a:gradFill rotWithShape="1">
            <a:gsLst>
              <a:gs pos="0">
                <a:srgbClr val="274F4E"/>
              </a:gs>
              <a:gs pos="100000">
                <a:srgbClr val="55ABA9"/>
              </a:gs>
            </a:gsLst>
            <a:lin ang="2700000" scaled="1"/>
          </a:gradFill>
          <a:ln w="9525">
            <a:solidFill>
              <a:srgbClr val="13276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ko-KR" sz="18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Какао-порошок насыпают в посуду, смешивают с сахаром, заливают горячим молоком и растирают. Тонкой струей, непрерывно помешивая, вливают остальное молоко и доводят до кипения. Подают какао в стакане или чашке, можно со</a:t>
            </a:r>
            <a:r>
              <a:rPr lang="ru-RU" altLang="ko-KR" sz="18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 </a:t>
            </a:r>
            <a:r>
              <a:rPr lang="ru-RU" altLang="ko-KR" sz="1800" b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</a:rPr>
              <a:t>взбитыми сливками.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609600"/>
            <a:ext cx="3381375" cy="803275"/>
          </a:xfrm>
        </p:spPr>
        <p:txBody>
          <a:bodyPr/>
          <a:lstStyle/>
          <a:p>
            <a:pPr eaLnBrk="1" hangingPunct="1"/>
            <a:r>
              <a:rPr kumimoji="1" lang="ru-RU" altLang="ko-KR" b="1" smtClean="0">
                <a:solidFill>
                  <a:srgbClr val="990033"/>
                </a:solidFill>
              </a:rPr>
              <a:t>Шоколад</a:t>
            </a:r>
            <a:endParaRPr kumimoji="1" lang="ru-RU" b="1" smtClean="0">
              <a:solidFill>
                <a:srgbClr val="990033"/>
              </a:solidFill>
            </a:endParaRPr>
          </a:p>
        </p:txBody>
      </p:sp>
      <p:pic>
        <p:nvPicPr>
          <p:cNvPr id="58371" name="Picture 4" descr="шоколад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23850" y="1628775"/>
            <a:ext cx="3643313" cy="4868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8372" name="AutoShape 5"/>
          <p:cNvSpPr>
            <a:spLocks noChangeArrowheads="1"/>
          </p:cNvSpPr>
          <p:nvPr/>
        </p:nvSpPr>
        <p:spPr bwMode="gray">
          <a:xfrm>
            <a:off x="4284663" y="1773238"/>
            <a:ext cx="4537075" cy="4508500"/>
          </a:xfrm>
          <a:prstGeom prst="hexagon">
            <a:avLst>
              <a:gd name="adj" fmla="val 25158"/>
              <a:gd name="vf" fmla="val 115470"/>
            </a:avLst>
          </a:prstGeom>
          <a:gradFill rotWithShape="1">
            <a:gsLst>
              <a:gs pos="0">
                <a:srgbClr val="FFFF00"/>
              </a:gs>
              <a:gs pos="100000">
                <a:srgbClr val="808000"/>
              </a:gs>
            </a:gsLst>
            <a:lin ang="5400000" scaled="1"/>
          </a:gradFill>
          <a:ln w="9525">
            <a:solidFill>
              <a:srgbClr val="13276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ko-KR" sz="16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Шоколад, цедру, корицу, 3 столовых ложки молока растопить на медленном огне, помешивая. Влить оставшееся молоко и медленно довести до кипения, помешивая. Взбить сливки в густой крем.</a:t>
            </a:r>
          </a:p>
          <a:p>
            <a:r>
              <a:rPr lang="ru-RU" altLang="ko-KR" sz="16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Сварить горячий шоколад и разлить по чашкам. В каждую чашку положить 1 столовую ложку приготовленного крема и палочку корицы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4"/>
          <p:cNvSpPr>
            <a:spLocks noChangeArrowheads="1"/>
          </p:cNvSpPr>
          <p:nvPr/>
        </p:nvSpPr>
        <p:spPr bwMode="auto">
          <a:xfrm>
            <a:off x="3995738" y="692150"/>
            <a:ext cx="4829175" cy="2665413"/>
          </a:xfrm>
          <a:prstGeom prst="wedgeRoundRectCallout">
            <a:avLst>
              <a:gd name="adj1" fmla="val -75380"/>
              <a:gd name="adj2" fmla="val -4616"/>
              <a:gd name="adj3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2700000" scaled="1"/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16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Напиток «Петровский».</a:t>
            </a:r>
            <a:r>
              <a:rPr lang="ru-RU" altLang="ko-KR" sz="16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  <a:r>
              <a:rPr lang="ru-RU" altLang="ko-KR" sz="16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Мед растворяют в хлебном квасе, который слегка подогревают. Затем в квас добавляют предварительно очищенный и вымытый корень хрена в виде мелкой стружки. Квас плотно закрывают и ставят в охлаждаемое помещение на 2—4 ч. Затем процеживают через марлю. Подают квас с кубиками пищевого льда</a:t>
            </a:r>
            <a:endParaRPr lang="ru-RU" sz="1600"/>
          </a:p>
        </p:txBody>
      </p:sp>
      <p:sp>
        <p:nvSpPr>
          <p:cNvPr id="59395" name="AutoShape 5"/>
          <p:cNvSpPr>
            <a:spLocks noChangeArrowheads="1"/>
          </p:cNvSpPr>
          <p:nvPr/>
        </p:nvSpPr>
        <p:spPr bwMode="auto">
          <a:xfrm>
            <a:off x="3995738" y="3573463"/>
            <a:ext cx="4800600" cy="3024187"/>
          </a:xfrm>
          <a:prstGeom prst="wedgeRoundRectCallout">
            <a:avLst>
              <a:gd name="adj1" fmla="val -76523"/>
              <a:gd name="adj2" fmla="val -9949"/>
              <a:gd name="adj3" fmla="val 16667"/>
            </a:avLst>
          </a:prstGeom>
          <a:gradFill rotWithShape="1">
            <a:gsLst>
              <a:gs pos="0">
                <a:srgbClr val="E1DC00"/>
              </a:gs>
              <a:gs pos="50000">
                <a:srgbClr val="FFFF99"/>
              </a:gs>
              <a:gs pos="100000">
                <a:srgbClr val="E1DC00"/>
              </a:gs>
            </a:gsLst>
            <a:lin ang="2700000" scaled="1"/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20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Кофе холодный.</a:t>
            </a:r>
            <a:r>
              <a:rPr lang="ru-RU" altLang="ko-KR" sz="20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Черный натуральный кофе, приготовленный с сахаром, процеживают, охлаждают до 5 °С. Подают кофе с лимоном или разливают в бокалы и сверху кладут взбитые сливки или шарики сливочного мороженого (кофе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-гляссе)</a:t>
            </a:r>
            <a:endParaRPr lang="ru-RU" sz="2000"/>
          </a:p>
        </p:txBody>
      </p:sp>
      <p:pic>
        <p:nvPicPr>
          <p:cNvPr id="59396" name="Picture 6" descr="напиток петр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1735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 descr="кофе холодный 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476375" y="2852738"/>
            <a:ext cx="19018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 descr="кофе холодный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23850" y="44370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/>
          <p:cNvSpPr>
            <a:spLocks noChangeArrowheads="1"/>
          </p:cNvSpPr>
          <p:nvPr/>
        </p:nvSpPr>
        <p:spPr bwMode="auto">
          <a:xfrm>
            <a:off x="3851275" y="836613"/>
            <a:ext cx="4945063" cy="2376487"/>
          </a:xfrm>
          <a:prstGeom prst="wedgeRoundRectCallout">
            <a:avLst>
              <a:gd name="adj1" fmla="val -64958"/>
              <a:gd name="adj2" fmla="val 51403"/>
              <a:gd name="adj3" fmla="val 16667"/>
            </a:avLst>
          </a:prstGeom>
          <a:gradFill rotWithShape="1">
            <a:gsLst>
              <a:gs pos="0">
                <a:srgbClr val="8E86C8"/>
              </a:gs>
              <a:gs pos="50000">
                <a:srgbClr val="FFFFFF"/>
              </a:gs>
              <a:gs pos="100000">
                <a:srgbClr val="8E86C8"/>
              </a:gs>
            </a:gsLst>
            <a:lin ang="2700000" scaled="1"/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16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Лимонный или апельсиновый напиток. </a:t>
            </a:r>
            <a:r>
              <a:rPr lang="ru-RU" altLang="ko-KR" sz="16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Цедру, снятую с лимона или апельсина, мелко шинкуют, заливают горячей водой, кипятят 3—5 мин и оставляют для настаивания на 3—4 ч, затем процеживают, после чего добавляют сахар, доводят до кипения, вливают отжатый сок и охлаждают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0419" name="AutoShape 5"/>
          <p:cNvSpPr>
            <a:spLocks noChangeArrowheads="1"/>
          </p:cNvSpPr>
          <p:nvPr/>
        </p:nvSpPr>
        <p:spPr bwMode="auto">
          <a:xfrm>
            <a:off x="3924300" y="3573463"/>
            <a:ext cx="4800600" cy="2951162"/>
          </a:xfrm>
          <a:prstGeom prst="wedgeRoundRectCallout">
            <a:avLst>
              <a:gd name="adj1" fmla="val -66866"/>
              <a:gd name="adj2" fmla="val 45856"/>
              <a:gd name="adj3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2700000" scaled="1"/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16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Чай холодный.</a:t>
            </a:r>
            <a:r>
              <a:rPr lang="ru-RU" altLang="ko-KR" sz="16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  <a:r>
              <a:rPr lang="ru-RU" altLang="ko-KR" sz="16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Готовый чай процеживают через сито в фарфоровый чайник, добавляют сахар и охлаждают до 8—10 °С. Отпускают в чашках, стаканах или бокалах с кусочками пищевого льда. Можно готовить чай и без сахара. В охлажденный чай добавляют вишневый, лимонный или апельсиновый сок. Можно вместо фруктовых соков подать лимон.</a:t>
            </a:r>
            <a:endParaRPr lang="ru-RU" sz="1600"/>
          </a:p>
        </p:txBody>
      </p:sp>
      <p:pic>
        <p:nvPicPr>
          <p:cNvPr id="60420" name="Picture 6" descr="напиток как петровский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50825" y="765175"/>
            <a:ext cx="2952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чай холодный в бутыл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141663"/>
            <a:ext cx="11064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 descr="чай холодн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27" t="5638" r="11122" b="10037"/>
          <a:stretch>
            <a:fillRect/>
          </a:stretch>
        </p:blipFill>
        <p:spPr bwMode="auto">
          <a:xfrm>
            <a:off x="1187450" y="3429000"/>
            <a:ext cx="25923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609600"/>
            <a:ext cx="5470525" cy="731838"/>
          </a:xfrm>
        </p:spPr>
        <p:txBody>
          <a:bodyPr/>
          <a:lstStyle/>
          <a:p>
            <a:pPr eaLnBrk="1" hangingPunct="1"/>
            <a:r>
              <a:rPr kumimoji="1" lang="ru-RU" altLang="ko-KR" sz="4000" b="1" smtClean="0">
                <a:solidFill>
                  <a:srgbClr val="990033"/>
                </a:solidFill>
              </a:rPr>
              <a:t>Молочные коктейли.</a:t>
            </a:r>
            <a:endParaRPr kumimoji="1" lang="ru-RU" sz="4000" b="1" smtClean="0">
              <a:solidFill>
                <a:srgbClr val="990033"/>
              </a:solidFill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3924300" y="2205038"/>
            <a:ext cx="4800600" cy="3744912"/>
          </a:xfrm>
          <a:prstGeom prst="wedgeRoundRectCallout">
            <a:avLst>
              <a:gd name="adj1" fmla="val -75000"/>
              <a:gd name="adj2" fmla="val -7060"/>
              <a:gd name="adj3" fmla="val 16667"/>
            </a:avLst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2700000" scaled="1"/>
          </a:gra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2000" b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В металлический стакан смесителя вливают охлажденное молоко, сироп, кладут мороженое. Смесь взбивают 60 с. Взбитый коктейль немедленно разливают в стаканы и подают. В зависимости от вида сиропа коктейль может быть абрикосовым, вишневым, кофейным и др.</a:t>
            </a:r>
            <a:endParaRPr lang="ru-RU" sz="2000"/>
          </a:p>
        </p:txBody>
      </p:sp>
      <p:pic>
        <p:nvPicPr>
          <p:cNvPr id="61444" name="Picture 5" descr="коктейль молочный 1"/>
          <p:cNvPicPr>
            <a:picLocks noChangeAspect="1" noChangeArrowheads="1"/>
          </p:cNvPicPr>
          <p:nvPr/>
        </p:nvPicPr>
        <p:blipFill>
          <a:blip r:embed="rId2"/>
          <a:srcRect t="19923"/>
          <a:stretch>
            <a:fillRect/>
          </a:stretch>
        </p:blipFill>
        <p:spPr bwMode="auto">
          <a:xfrm>
            <a:off x="468313" y="981075"/>
            <a:ext cx="2224087" cy="23034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445" name="Picture 6" descr="коктейль молоч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44900"/>
            <a:ext cx="2160588" cy="27352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Вопросы: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Какое значение имеют напитки в питании?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Расскажите о правилах заварки чая и способах его подачи.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Перечислите способы приготовления кофе.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Расскажите технологию приготовления и правила отпуска кофе по-восточному и кофе по-варшавски.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Как приготовить какао?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Назовите особенности приготовления клюквенного, апельсинового или лимонного напитка.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Объясните технологию приготовления молочного коктейля.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4"/>
          <p:cNvGrpSpPr>
            <a:grpSpLocks/>
          </p:cNvGrpSpPr>
          <p:nvPr/>
        </p:nvGrpSpPr>
        <p:grpSpPr bwMode="auto">
          <a:xfrm>
            <a:off x="1476375" y="1484313"/>
            <a:ext cx="5294313" cy="4081462"/>
            <a:chOff x="768" y="1104"/>
            <a:chExt cx="3984" cy="3072"/>
          </a:xfrm>
        </p:grpSpPr>
        <p:sp>
          <p:nvSpPr>
            <p:cNvPr id="8209" name="Freeform 27"/>
            <p:cNvSpPr>
              <a:spLocks/>
            </p:cNvSpPr>
            <p:nvPr/>
          </p:nvSpPr>
          <p:spPr bwMode="gray">
            <a:xfrm>
              <a:off x="2784" y="1680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64 w 646"/>
                <a:gd name="T3" fmla="*/ 19 h 1861"/>
                <a:gd name="T4" fmla="*/ 131 w 646"/>
                <a:gd name="T5" fmla="*/ 43 h 1861"/>
                <a:gd name="T6" fmla="*/ 197 w 646"/>
                <a:gd name="T7" fmla="*/ 72 h 1861"/>
                <a:gd name="T8" fmla="*/ 261 w 646"/>
                <a:gd name="T9" fmla="*/ 109 h 1861"/>
                <a:gd name="T10" fmla="*/ 324 w 646"/>
                <a:gd name="T11" fmla="*/ 149 h 1861"/>
                <a:gd name="T12" fmla="*/ 386 w 646"/>
                <a:gd name="T13" fmla="*/ 197 h 1861"/>
                <a:gd name="T14" fmla="*/ 446 w 646"/>
                <a:gd name="T15" fmla="*/ 248 h 1861"/>
                <a:gd name="T16" fmla="*/ 505 w 646"/>
                <a:gd name="T17" fmla="*/ 306 h 1861"/>
                <a:gd name="T18" fmla="*/ 560 w 646"/>
                <a:gd name="T19" fmla="*/ 369 h 1861"/>
                <a:gd name="T20" fmla="*/ 613 w 646"/>
                <a:gd name="T21" fmla="*/ 436 h 1861"/>
                <a:gd name="T22" fmla="*/ 661 w 646"/>
                <a:gd name="T23" fmla="*/ 508 h 1861"/>
                <a:gd name="T24" fmla="*/ 705 w 646"/>
                <a:gd name="T25" fmla="*/ 586 h 1861"/>
                <a:gd name="T26" fmla="*/ 744 w 646"/>
                <a:gd name="T27" fmla="*/ 667 h 1861"/>
                <a:gd name="T28" fmla="*/ 780 w 646"/>
                <a:gd name="T29" fmla="*/ 754 h 1861"/>
                <a:gd name="T30" fmla="*/ 810 w 646"/>
                <a:gd name="T31" fmla="*/ 845 h 1861"/>
                <a:gd name="T32" fmla="*/ 832 w 646"/>
                <a:gd name="T33" fmla="*/ 939 h 1861"/>
                <a:gd name="T34" fmla="*/ 850 w 646"/>
                <a:gd name="T35" fmla="*/ 1038 h 1861"/>
                <a:gd name="T36" fmla="*/ 861 w 646"/>
                <a:gd name="T37" fmla="*/ 1141 h 1861"/>
                <a:gd name="T38" fmla="*/ 866 w 646"/>
                <a:gd name="T39" fmla="*/ 1247 h 1861"/>
                <a:gd name="T40" fmla="*/ 862 w 646"/>
                <a:gd name="T41" fmla="*/ 1356 h 1861"/>
                <a:gd name="T42" fmla="*/ 853 w 646"/>
                <a:gd name="T43" fmla="*/ 1457 h 1861"/>
                <a:gd name="T44" fmla="*/ 835 w 646"/>
                <a:gd name="T45" fmla="*/ 1556 h 1861"/>
                <a:gd name="T46" fmla="*/ 814 w 646"/>
                <a:gd name="T47" fmla="*/ 1650 h 1861"/>
                <a:gd name="T48" fmla="*/ 784 w 646"/>
                <a:gd name="T49" fmla="*/ 1740 h 1861"/>
                <a:gd name="T50" fmla="*/ 752 w 646"/>
                <a:gd name="T51" fmla="*/ 1825 h 1861"/>
                <a:gd name="T52" fmla="*/ 715 w 646"/>
                <a:gd name="T53" fmla="*/ 1906 h 1861"/>
                <a:gd name="T54" fmla="*/ 670 w 646"/>
                <a:gd name="T55" fmla="*/ 1982 h 1861"/>
                <a:gd name="T56" fmla="*/ 625 w 646"/>
                <a:gd name="T57" fmla="*/ 2055 h 1861"/>
                <a:gd name="T58" fmla="*/ 574 w 646"/>
                <a:gd name="T59" fmla="*/ 2122 h 1861"/>
                <a:gd name="T60" fmla="*/ 520 w 646"/>
                <a:gd name="T61" fmla="*/ 2182 h 1861"/>
                <a:gd name="T62" fmla="*/ 462 w 646"/>
                <a:gd name="T63" fmla="*/ 2240 h 1861"/>
                <a:gd name="T64" fmla="*/ 404 w 646"/>
                <a:gd name="T65" fmla="*/ 2292 h 1861"/>
                <a:gd name="T66" fmla="*/ 341 w 646"/>
                <a:gd name="T67" fmla="*/ 2339 h 1861"/>
                <a:gd name="T68" fmla="*/ 275 w 646"/>
                <a:gd name="T69" fmla="*/ 2382 h 1861"/>
                <a:gd name="T70" fmla="*/ 209 w 646"/>
                <a:gd name="T71" fmla="*/ 2418 h 1861"/>
                <a:gd name="T72" fmla="*/ 139 w 646"/>
                <a:gd name="T73" fmla="*/ 2449 h 1861"/>
                <a:gd name="T74" fmla="*/ 71 w 646"/>
                <a:gd name="T75" fmla="*/ 2476 h 1861"/>
                <a:gd name="T76" fmla="*/ 0 w 646"/>
                <a:gd name="T77" fmla="*/ 2496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9BF8B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6"/>
            <p:cNvSpPr>
              <a:spLocks/>
            </p:cNvSpPr>
            <p:nvPr/>
          </p:nvSpPr>
          <p:spPr bwMode="gray">
            <a:xfrm rot="6256290">
              <a:off x="1583" y="1153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64 w 646"/>
                <a:gd name="T3" fmla="*/ 19 h 1861"/>
                <a:gd name="T4" fmla="*/ 131 w 646"/>
                <a:gd name="T5" fmla="*/ 43 h 1861"/>
                <a:gd name="T6" fmla="*/ 197 w 646"/>
                <a:gd name="T7" fmla="*/ 72 h 1861"/>
                <a:gd name="T8" fmla="*/ 261 w 646"/>
                <a:gd name="T9" fmla="*/ 109 h 1861"/>
                <a:gd name="T10" fmla="*/ 324 w 646"/>
                <a:gd name="T11" fmla="*/ 149 h 1861"/>
                <a:gd name="T12" fmla="*/ 386 w 646"/>
                <a:gd name="T13" fmla="*/ 197 h 1861"/>
                <a:gd name="T14" fmla="*/ 446 w 646"/>
                <a:gd name="T15" fmla="*/ 248 h 1861"/>
                <a:gd name="T16" fmla="*/ 505 w 646"/>
                <a:gd name="T17" fmla="*/ 306 h 1861"/>
                <a:gd name="T18" fmla="*/ 560 w 646"/>
                <a:gd name="T19" fmla="*/ 369 h 1861"/>
                <a:gd name="T20" fmla="*/ 613 w 646"/>
                <a:gd name="T21" fmla="*/ 436 h 1861"/>
                <a:gd name="T22" fmla="*/ 661 w 646"/>
                <a:gd name="T23" fmla="*/ 508 h 1861"/>
                <a:gd name="T24" fmla="*/ 705 w 646"/>
                <a:gd name="T25" fmla="*/ 586 h 1861"/>
                <a:gd name="T26" fmla="*/ 744 w 646"/>
                <a:gd name="T27" fmla="*/ 667 h 1861"/>
                <a:gd name="T28" fmla="*/ 780 w 646"/>
                <a:gd name="T29" fmla="*/ 754 h 1861"/>
                <a:gd name="T30" fmla="*/ 810 w 646"/>
                <a:gd name="T31" fmla="*/ 845 h 1861"/>
                <a:gd name="T32" fmla="*/ 832 w 646"/>
                <a:gd name="T33" fmla="*/ 939 h 1861"/>
                <a:gd name="T34" fmla="*/ 850 w 646"/>
                <a:gd name="T35" fmla="*/ 1038 h 1861"/>
                <a:gd name="T36" fmla="*/ 861 w 646"/>
                <a:gd name="T37" fmla="*/ 1141 h 1861"/>
                <a:gd name="T38" fmla="*/ 866 w 646"/>
                <a:gd name="T39" fmla="*/ 1247 h 1861"/>
                <a:gd name="T40" fmla="*/ 862 w 646"/>
                <a:gd name="T41" fmla="*/ 1356 h 1861"/>
                <a:gd name="T42" fmla="*/ 853 w 646"/>
                <a:gd name="T43" fmla="*/ 1457 h 1861"/>
                <a:gd name="T44" fmla="*/ 835 w 646"/>
                <a:gd name="T45" fmla="*/ 1556 h 1861"/>
                <a:gd name="T46" fmla="*/ 814 w 646"/>
                <a:gd name="T47" fmla="*/ 1650 h 1861"/>
                <a:gd name="T48" fmla="*/ 784 w 646"/>
                <a:gd name="T49" fmla="*/ 1740 h 1861"/>
                <a:gd name="T50" fmla="*/ 752 w 646"/>
                <a:gd name="T51" fmla="*/ 1825 h 1861"/>
                <a:gd name="T52" fmla="*/ 715 w 646"/>
                <a:gd name="T53" fmla="*/ 1906 h 1861"/>
                <a:gd name="T54" fmla="*/ 670 w 646"/>
                <a:gd name="T55" fmla="*/ 1982 h 1861"/>
                <a:gd name="T56" fmla="*/ 625 w 646"/>
                <a:gd name="T57" fmla="*/ 2055 h 1861"/>
                <a:gd name="T58" fmla="*/ 574 w 646"/>
                <a:gd name="T59" fmla="*/ 2122 h 1861"/>
                <a:gd name="T60" fmla="*/ 520 w 646"/>
                <a:gd name="T61" fmla="*/ 2182 h 1861"/>
                <a:gd name="T62" fmla="*/ 462 w 646"/>
                <a:gd name="T63" fmla="*/ 2240 h 1861"/>
                <a:gd name="T64" fmla="*/ 404 w 646"/>
                <a:gd name="T65" fmla="*/ 2292 h 1861"/>
                <a:gd name="T66" fmla="*/ 341 w 646"/>
                <a:gd name="T67" fmla="*/ 2339 h 1861"/>
                <a:gd name="T68" fmla="*/ 275 w 646"/>
                <a:gd name="T69" fmla="*/ 2382 h 1861"/>
                <a:gd name="T70" fmla="*/ 209 w 646"/>
                <a:gd name="T71" fmla="*/ 2418 h 1861"/>
                <a:gd name="T72" fmla="*/ 139 w 646"/>
                <a:gd name="T73" fmla="*/ 2449 h 1861"/>
                <a:gd name="T74" fmla="*/ 71 w 646"/>
                <a:gd name="T75" fmla="*/ 2476 h 1861"/>
                <a:gd name="T76" fmla="*/ 0 w 646"/>
                <a:gd name="T77" fmla="*/ 2496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9BF8B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5"/>
            <p:cNvSpPr>
              <a:spLocks/>
            </p:cNvSpPr>
            <p:nvPr/>
          </p:nvSpPr>
          <p:spPr bwMode="gray">
            <a:xfrm rot="-6677128">
              <a:off x="3071" y="289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64 w 646"/>
                <a:gd name="T3" fmla="*/ 19 h 1861"/>
                <a:gd name="T4" fmla="*/ 131 w 646"/>
                <a:gd name="T5" fmla="*/ 43 h 1861"/>
                <a:gd name="T6" fmla="*/ 197 w 646"/>
                <a:gd name="T7" fmla="*/ 72 h 1861"/>
                <a:gd name="T8" fmla="*/ 261 w 646"/>
                <a:gd name="T9" fmla="*/ 109 h 1861"/>
                <a:gd name="T10" fmla="*/ 324 w 646"/>
                <a:gd name="T11" fmla="*/ 149 h 1861"/>
                <a:gd name="T12" fmla="*/ 386 w 646"/>
                <a:gd name="T13" fmla="*/ 197 h 1861"/>
                <a:gd name="T14" fmla="*/ 446 w 646"/>
                <a:gd name="T15" fmla="*/ 248 h 1861"/>
                <a:gd name="T16" fmla="*/ 505 w 646"/>
                <a:gd name="T17" fmla="*/ 306 h 1861"/>
                <a:gd name="T18" fmla="*/ 560 w 646"/>
                <a:gd name="T19" fmla="*/ 369 h 1861"/>
                <a:gd name="T20" fmla="*/ 613 w 646"/>
                <a:gd name="T21" fmla="*/ 436 h 1861"/>
                <a:gd name="T22" fmla="*/ 661 w 646"/>
                <a:gd name="T23" fmla="*/ 508 h 1861"/>
                <a:gd name="T24" fmla="*/ 705 w 646"/>
                <a:gd name="T25" fmla="*/ 586 h 1861"/>
                <a:gd name="T26" fmla="*/ 744 w 646"/>
                <a:gd name="T27" fmla="*/ 667 h 1861"/>
                <a:gd name="T28" fmla="*/ 780 w 646"/>
                <a:gd name="T29" fmla="*/ 754 h 1861"/>
                <a:gd name="T30" fmla="*/ 810 w 646"/>
                <a:gd name="T31" fmla="*/ 845 h 1861"/>
                <a:gd name="T32" fmla="*/ 832 w 646"/>
                <a:gd name="T33" fmla="*/ 939 h 1861"/>
                <a:gd name="T34" fmla="*/ 850 w 646"/>
                <a:gd name="T35" fmla="*/ 1038 h 1861"/>
                <a:gd name="T36" fmla="*/ 861 w 646"/>
                <a:gd name="T37" fmla="*/ 1141 h 1861"/>
                <a:gd name="T38" fmla="*/ 866 w 646"/>
                <a:gd name="T39" fmla="*/ 1247 h 1861"/>
                <a:gd name="T40" fmla="*/ 862 w 646"/>
                <a:gd name="T41" fmla="*/ 1356 h 1861"/>
                <a:gd name="T42" fmla="*/ 853 w 646"/>
                <a:gd name="T43" fmla="*/ 1457 h 1861"/>
                <a:gd name="T44" fmla="*/ 835 w 646"/>
                <a:gd name="T45" fmla="*/ 1556 h 1861"/>
                <a:gd name="T46" fmla="*/ 814 w 646"/>
                <a:gd name="T47" fmla="*/ 1650 h 1861"/>
                <a:gd name="T48" fmla="*/ 784 w 646"/>
                <a:gd name="T49" fmla="*/ 1740 h 1861"/>
                <a:gd name="T50" fmla="*/ 752 w 646"/>
                <a:gd name="T51" fmla="*/ 1825 h 1861"/>
                <a:gd name="T52" fmla="*/ 715 w 646"/>
                <a:gd name="T53" fmla="*/ 1906 h 1861"/>
                <a:gd name="T54" fmla="*/ 670 w 646"/>
                <a:gd name="T55" fmla="*/ 1982 h 1861"/>
                <a:gd name="T56" fmla="*/ 625 w 646"/>
                <a:gd name="T57" fmla="*/ 2055 h 1861"/>
                <a:gd name="T58" fmla="*/ 574 w 646"/>
                <a:gd name="T59" fmla="*/ 2122 h 1861"/>
                <a:gd name="T60" fmla="*/ 520 w 646"/>
                <a:gd name="T61" fmla="*/ 2182 h 1861"/>
                <a:gd name="T62" fmla="*/ 462 w 646"/>
                <a:gd name="T63" fmla="*/ 2240 h 1861"/>
                <a:gd name="T64" fmla="*/ 404 w 646"/>
                <a:gd name="T65" fmla="*/ 2292 h 1861"/>
                <a:gd name="T66" fmla="*/ 341 w 646"/>
                <a:gd name="T67" fmla="*/ 2339 h 1861"/>
                <a:gd name="T68" fmla="*/ 275 w 646"/>
                <a:gd name="T69" fmla="*/ 2382 h 1861"/>
                <a:gd name="T70" fmla="*/ 209 w 646"/>
                <a:gd name="T71" fmla="*/ 2418 h 1861"/>
                <a:gd name="T72" fmla="*/ 139 w 646"/>
                <a:gd name="T73" fmla="*/ 2449 h 1861"/>
                <a:gd name="T74" fmla="*/ 71 w 646"/>
                <a:gd name="T75" fmla="*/ 2476 h 1861"/>
                <a:gd name="T76" fmla="*/ 0 w 646"/>
                <a:gd name="T77" fmla="*/ 2496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9BF8B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" name="Freeform 23"/>
          <p:cNvSpPr>
            <a:spLocks/>
          </p:cNvSpPr>
          <p:nvPr/>
        </p:nvSpPr>
        <p:spPr bwMode="gray">
          <a:xfrm rot="-794496">
            <a:off x="4356100" y="2492375"/>
            <a:ext cx="1150938" cy="3316288"/>
          </a:xfrm>
          <a:custGeom>
            <a:avLst/>
            <a:gdLst>
              <a:gd name="T0" fmla="*/ 0 w 646"/>
              <a:gd name="T1" fmla="*/ 0 h 1861"/>
              <a:gd name="T2" fmla="*/ 85519 w 646"/>
              <a:gd name="T3" fmla="*/ 24948 h 1861"/>
              <a:gd name="T4" fmla="*/ 174601 w 646"/>
              <a:gd name="T5" fmla="*/ 57024 h 1861"/>
              <a:gd name="T6" fmla="*/ 261901 w 646"/>
              <a:gd name="T7" fmla="*/ 96228 h 1861"/>
              <a:gd name="T8" fmla="*/ 347419 w 646"/>
              <a:gd name="T9" fmla="*/ 144341 h 1861"/>
              <a:gd name="T10" fmla="*/ 431156 w 646"/>
              <a:gd name="T11" fmla="*/ 197801 h 1861"/>
              <a:gd name="T12" fmla="*/ 513112 w 646"/>
              <a:gd name="T13" fmla="*/ 261953 h 1861"/>
              <a:gd name="T14" fmla="*/ 593285 w 646"/>
              <a:gd name="T15" fmla="*/ 329669 h 1861"/>
              <a:gd name="T16" fmla="*/ 671677 w 646"/>
              <a:gd name="T17" fmla="*/ 406294 h 1861"/>
              <a:gd name="T18" fmla="*/ 744725 w 646"/>
              <a:gd name="T19" fmla="*/ 490048 h 1861"/>
              <a:gd name="T20" fmla="*/ 814208 w 646"/>
              <a:gd name="T21" fmla="*/ 579148 h 1861"/>
              <a:gd name="T22" fmla="*/ 878347 w 646"/>
              <a:gd name="T23" fmla="*/ 675375 h 1861"/>
              <a:gd name="T24" fmla="*/ 937141 w 646"/>
              <a:gd name="T25" fmla="*/ 778731 h 1861"/>
              <a:gd name="T26" fmla="*/ 988809 w 646"/>
              <a:gd name="T27" fmla="*/ 885650 h 1861"/>
              <a:gd name="T28" fmla="*/ 1036913 w 646"/>
              <a:gd name="T29" fmla="*/ 1001480 h 1861"/>
              <a:gd name="T30" fmla="*/ 1076109 w 646"/>
              <a:gd name="T31" fmla="*/ 1122655 h 1861"/>
              <a:gd name="T32" fmla="*/ 1106397 w 646"/>
              <a:gd name="T33" fmla="*/ 1247395 h 1861"/>
              <a:gd name="T34" fmla="*/ 1129558 w 646"/>
              <a:gd name="T35" fmla="*/ 1379262 h 1861"/>
              <a:gd name="T36" fmla="*/ 1143811 w 646"/>
              <a:gd name="T37" fmla="*/ 1516476 h 1861"/>
              <a:gd name="T38" fmla="*/ 1150938 w 646"/>
              <a:gd name="T39" fmla="*/ 1657253 h 1861"/>
              <a:gd name="T40" fmla="*/ 1145593 w 646"/>
              <a:gd name="T41" fmla="*/ 1801594 h 1861"/>
              <a:gd name="T42" fmla="*/ 1133122 w 646"/>
              <a:gd name="T43" fmla="*/ 1935244 h 1861"/>
              <a:gd name="T44" fmla="*/ 1109960 w 646"/>
              <a:gd name="T45" fmla="*/ 2067111 h 1861"/>
              <a:gd name="T46" fmla="*/ 1081454 w 646"/>
              <a:gd name="T47" fmla="*/ 2191851 h 1861"/>
              <a:gd name="T48" fmla="*/ 1042258 w 646"/>
              <a:gd name="T49" fmla="*/ 2311244 h 1861"/>
              <a:gd name="T50" fmla="*/ 999499 w 646"/>
              <a:gd name="T51" fmla="*/ 2425292 h 1861"/>
              <a:gd name="T52" fmla="*/ 949613 w 646"/>
              <a:gd name="T53" fmla="*/ 2532211 h 1861"/>
              <a:gd name="T54" fmla="*/ 890819 w 646"/>
              <a:gd name="T55" fmla="*/ 2633785 h 1861"/>
              <a:gd name="T56" fmla="*/ 830243 w 646"/>
              <a:gd name="T57" fmla="*/ 2730012 h 1861"/>
              <a:gd name="T58" fmla="*/ 762541 w 646"/>
              <a:gd name="T59" fmla="*/ 2819112 h 1861"/>
              <a:gd name="T60" fmla="*/ 691275 w 646"/>
              <a:gd name="T61" fmla="*/ 2899302 h 1861"/>
              <a:gd name="T62" fmla="*/ 614665 w 646"/>
              <a:gd name="T63" fmla="*/ 2975927 h 1861"/>
              <a:gd name="T64" fmla="*/ 536273 w 646"/>
              <a:gd name="T65" fmla="*/ 3045425 h 1861"/>
              <a:gd name="T66" fmla="*/ 452536 w 646"/>
              <a:gd name="T67" fmla="*/ 3107795 h 1861"/>
              <a:gd name="T68" fmla="*/ 365236 w 646"/>
              <a:gd name="T69" fmla="*/ 3164819 h 1861"/>
              <a:gd name="T70" fmla="*/ 277935 w 646"/>
              <a:gd name="T71" fmla="*/ 3212932 h 1861"/>
              <a:gd name="T72" fmla="*/ 185290 w 646"/>
              <a:gd name="T73" fmla="*/ 3253918 h 1861"/>
              <a:gd name="T74" fmla="*/ 94427 w 646"/>
              <a:gd name="T75" fmla="*/ 3289558 h 1861"/>
              <a:gd name="T76" fmla="*/ 0 w 646"/>
              <a:gd name="T77" fmla="*/ 3316288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33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Freeform 22"/>
          <p:cNvSpPr>
            <a:spLocks/>
          </p:cNvSpPr>
          <p:nvPr/>
        </p:nvSpPr>
        <p:spPr bwMode="gray">
          <a:xfrm rot="-7471624">
            <a:off x="4360069" y="113506"/>
            <a:ext cx="1150938" cy="3317875"/>
          </a:xfrm>
          <a:custGeom>
            <a:avLst/>
            <a:gdLst>
              <a:gd name="T0" fmla="*/ 0 w 646"/>
              <a:gd name="T1" fmla="*/ 0 h 1861"/>
              <a:gd name="T2" fmla="*/ 85519 w 646"/>
              <a:gd name="T3" fmla="*/ 24960 h 1861"/>
              <a:gd name="T4" fmla="*/ 174601 w 646"/>
              <a:gd name="T5" fmla="*/ 57051 h 1861"/>
              <a:gd name="T6" fmla="*/ 261901 w 646"/>
              <a:gd name="T7" fmla="*/ 96274 h 1861"/>
              <a:gd name="T8" fmla="*/ 347419 w 646"/>
              <a:gd name="T9" fmla="*/ 144410 h 1861"/>
              <a:gd name="T10" fmla="*/ 431156 w 646"/>
              <a:gd name="T11" fmla="*/ 197896 h 1861"/>
              <a:gd name="T12" fmla="*/ 513112 w 646"/>
              <a:gd name="T13" fmla="*/ 262078 h 1861"/>
              <a:gd name="T14" fmla="*/ 593285 w 646"/>
              <a:gd name="T15" fmla="*/ 329826 h 1861"/>
              <a:gd name="T16" fmla="*/ 671677 w 646"/>
              <a:gd name="T17" fmla="*/ 406489 h 1861"/>
              <a:gd name="T18" fmla="*/ 744725 w 646"/>
              <a:gd name="T19" fmla="*/ 490282 h 1861"/>
              <a:gd name="T20" fmla="*/ 814208 w 646"/>
              <a:gd name="T21" fmla="*/ 579425 h 1861"/>
              <a:gd name="T22" fmla="*/ 878347 w 646"/>
              <a:gd name="T23" fmla="*/ 675698 h 1861"/>
              <a:gd name="T24" fmla="*/ 937141 w 646"/>
              <a:gd name="T25" fmla="*/ 779103 h 1861"/>
              <a:gd name="T26" fmla="*/ 988809 w 646"/>
              <a:gd name="T27" fmla="*/ 886074 h 1861"/>
              <a:gd name="T28" fmla="*/ 1036913 w 646"/>
              <a:gd name="T29" fmla="*/ 1001959 h 1861"/>
              <a:gd name="T30" fmla="*/ 1076109 w 646"/>
              <a:gd name="T31" fmla="*/ 1123193 h 1861"/>
              <a:gd name="T32" fmla="*/ 1106397 w 646"/>
              <a:gd name="T33" fmla="*/ 1247992 h 1861"/>
              <a:gd name="T34" fmla="*/ 1129558 w 646"/>
              <a:gd name="T35" fmla="*/ 1379922 h 1861"/>
              <a:gd name="T36" fmla="*/ 1143811 w 646"/>
              <a:gd name="T37" fmla="*/ 1517201 h 1861"/>
              <a:gd name="T38" fmla="*/ 1150938 w 646"/>
              <a:gd name="T39" fmla="*/ 1658046 h 1861"/>
              <a:gd name="T40" fmla="*/ 1145593 w 646"/>
              <a:gd name="T41" fmla="*/ 1802457 h 1861"/>
              <a:gd name="T42" fmla="*/ 1133122 w 646"/>
              <a:gd name="T43" fmla="*/ 1936170 h 1861"/>
              <a:gd name="T44" fmla="*/ 1109960 w 646"/>
              <a:gd name="T45" fmla="*/ 2068100 h 1861"/>
              <a:gd name="T46" fmla="*/ 1081454 w 646"/>
              <a:gd name="T47" fmla="*/ 2192900 h 1861"/>
              <a:gd name="T48" fmla="*/ 1042258 w 646"/>
              <a:gd name="T49" fmla="*/ 2312350 h 1861"/>
              <a:gd name="T50" fmla="*/ 999499 w 646"/>
              <a:gd name="T51" fmla="*/ 2426452 h 1861"/>
              <a:gd name="T52" fmla="*/ 949613 w 646"/>
              <a:gd name="T53" fmla="*/ 2533423 h 1861"/>
              <a:gd name="T54" fmla="*/ 890819 w 646"/>
              <a:gd name="T55" fmla="*/ 2635045 h 1861"/>
              <a:gd name="T56" fmla="*/ 830243 w 646"/>
              <a:gd name="T57" fmla="*/ 2731319 h 1861"/>
              <a:gd name="T58" fmla="*/ 762541 w 646"/>
              <a:gd name="T59" fmla="*/ 2820461 h 1861"/>
              <a:gd name="T60" fmla="*/ 691275 w 646"/>
              <a:gd name="T61" fmla="*/ 2900689 h 1861"/>
              <a:gd name="T62" fmla="*/ 614665 w 646"/>
              <a:gd name="T63" fmla="*/ 2977352 h 1861"/>
              <a:gd name="T64" fmla="*/ 536273 w 646"/>
              <a:gd name="T65" fmla="*/ 3046883 h 1861"/>
              <a:gd name="T66" fmla="*/ 452536 w 646"/>
              <a:gd name="T67" fmla="*/ 3109282 h 1861"/>
              <a:gd name="T68" fmla="*/ 365236 w 646"/>
              <a:gd name="T69" fmla="*/ 3166333 h 1861"/>
              <a:gd name="T70" fmla="*/ 277935 w 646"/>
              <a:gd name="T71" fmla="*/ 3214470 h 1861"/>
              <a:gd name="T72" fmla="*/ 185290 w 646"/>
              <a:gd name="T73" fmla="*/ 3255475 h 1861"/>
              <a:gd name="T74" fmla="*/ 94427 w 646"/>
              <a:gd name="T75" fmla="*/ 3291132 h 1861"/>
              <a:gd name="T76" fmla="*/ 0 w 646"/>
              <a:gd name="T77" fmla="*/ 3317875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8A00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Freeform 21"/>
          <p:cNvSpPr>
            <a:spLocks/>
          </p:cNvSpPr>
          <p:nvPr/>
        </p:nvSpPr>
        <p:spPr bwMode="gray">
          <a:xfrm rot="5461794">
            <a:off x="2486819" y="1840706"/>
            <a:ext cx="1150938" cy="3317875"/>
          </a:xfrm>
          <a:custGeom>
            <a:avLst/>
            <a:gdLst>
              <a:gd name="T0" fmla="*/ 0 w 646"/>
              <a:gd name="T1" fmla="*/ 0 h 1861"/>
              <a:gd name="T2" fmla="*/ 85519 w 646"/>
              <a:gd name="T3" fmla="*/ 24960 h 1861"/>
              <a:gd name="T4" fmla="*/ 174601 w 646"/>
              <a:gd name="T5" fmla="*/ 57051 h 1861"/>
              <a:gd name="T6" fmla="*/ 261901 w 646"/>
              <a:gd name="T7" fmla="*/ 96274 h 1861"/>
              <a:gd name="T8" fmla="*/ 347419 w 646"/>
              <a:gd name="T9" fmla="*/ 144410 h 1861"/>
              <a:gd name="T10" fmla="*/ 431156 w 646"/>
              <a:gd name="T11" fmla="*/ 197896 h 1861"/>
              <a:gd name="T12" fmla="*/ 513112 w 646"/>
              <a:gd name="T13" fmla="*/ 262078 h 1861"/>
              <a:gd name="T14" fmla="*/ 593285 w 646"/>
              <a:gd name="T15" fmla="*/ 329826 h 1861"/>
              <a:gd name="T16" fmla="*/ 671677 w 646"/>
              <a:gd name="T17" fmla="*/ 406489 h 1861"/>
              <a:gd name="T18" fmla="*/ 744725 w 646"/>
              <a:gd name="T19" fmla="*/ 490282 h 1861"/>
              <a:gd name="T20" fmla="*/ 814208 w 646"/>
              <a:gd name="T21" fmla="*/ 579425 h 1861"/>
              <a:gd name="T22" fmla="*/ 878347 w 646"/>
              <a:gd name="T23" fmla="*/ 675698 h 1861"/>
              <a:gd name="T24" fmla="*/ 937141 w 646"/>
              <a:gd name="T25" fmla="*/ 779103 h 1861"/>
              <a:gd name="T26" fmla="*/ 988809 w 646"/>
              <a:gd name="T27" fmla="*/ 886074 h 1861"/>
              <a:gd name="T28" fmla="*/ 1036913 w 646"/>
              <a:gd name="T29" fmla="*/ 1001959 h 1861"/>
              <a:gd name="T30" fmla="*/ 1076109 w 646"/>
              <a:gd name="T31" fmla="*/ 1123193 h 1861"/>
              <a:gd name="T32" fmla="*/ 1106397 w 646"/>
              <a:gd name="T33" fmla="*/ 1247992 h 1861"/>
              <a:gd name="T34" fmla="*/ 1129558 w 646"/>
              <a:gd name="T35" fmla="*/ 1379922 h 1861"/>
              <a:gd name="T36" fmla="*/ 1143811 w 646"/>
              <a:gd name="T37" fmla="*/ 1517201 h 1861"/>
              <a:gd name="T38" fmla="*/ 1150938 w 646"/>
              <a:gd name="T39" fmla="*/ 1658046 h 1861"/>
              <a:gd name="T40" fmla="*/ 1145593 w 646"/>
              <a:gd name="T41" fmla="*/ 1802457 h 1861"/>
              <a:gd name="T42" fmla="*/ 1133122 w 646"/>
              <a:gd name="T43" fmla="*/ 1936170 h 1861"/>
              <a:gd name="T44" fmla="*/ 1109960 w 646"/>
              <a:gd name="T45" fmla="*/ 2068100 h 1861"/>
              <a:gd name="T46" fmla="*/ 1081454 w 646"/>
              <a:gd name="T47" fmla="*/ 2192900 h 1861"/>
              <a:gd name="T48" fmla="*/ 1042258 w 646"/>
              <a:gd name="T49" fmla="*/ 2312350 h 1861"/>
              <a:gd name="T50" fmla="*/ 999499 w 646"/>
              <a:gd name="T51" fmla="*/ 2426452 h 1861"/>
              <a:gd name="T52" fmla="*/ 949613 w 646"/>
              <a:gd name="T53" fmla="*/ 2533423 h 1861"/>
              <a:gd name="T54" fmla="*/ 890819 w 646"/>
              <a:gd name="T55" fmla="*/ 2635045 h 1861"/>
              <a:gd name="T56" fmla="*/ 830243 w 646"/>
              <a:gd name="T57" fmla="*/ 2731319 h 1861"/>
              <a:gd name="T58" fmla="*/ 762541 w 646"/>
              <a:gd name="T59" fmla="*/ 2820461 h 1861"/>
              <a:gd name="T60" fmla="*/ 691275 w 646"/>
              <a:gd name="T61" fmla="*/ 2900689 h 1861"/>
              <a:gd name="T62" fmla="*/ 614665 w 646"/>
              <a:gd name="T63" fmla="*/ 2977352 h 1861"/>
              <a:gd name="T64" fmla="*/ 536273 w 646"/>
              <a:gd name="T65" fmla="*/ 3046883 h 1861"/>
              <a:gd name="T66" fmla="*/ 452536 w 646"/>
              <a:gd name="T67" fmla="*/ 3109282 h 1861"/>
              <a:gd name="T68" fmla="*/ 365236 w 646"/>
              <a:gd name="T69" fmla="*/ 3166333 h 1861"/>
              <a:gd name="T70" fmla="*/ 277935 w 646"/>
              <a:gd name="T71" fmla="*/ 3214470 h 1861"/>
              <a:gd name="T72" fmla="*/ 185290 w 646"/>
              <a:gd name="T73" fmla="*/ 3255475 h 1861"/>
              <a:gd name="T74" fmla="*/ 94427 w 646"/>
              <a:gd name="T75" fmla="*/ 3291132 h 1861"/>
              <a:gd name="T76" fmla="*/ 0 w 646"/>
              <a:gd name="T77" fmla="*/ 3317875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66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3563938" y="2276475"/>
            <a:ext cx="1339850" cy="1338263"/>
            <a:chOff x="2016" y="1920"/>
            <a:chExt cx="1680" cy="1680"/>
          </a:xfrm>
        </p:grpSpPr>
        <p:sp>
          <p:nvSpPr>
            <p:cNvPr id="820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kumimoji="0" lang="ru-RU" sz="1200" b="0">
                  <a:cs typeface="Times New Roman" pitchFamily="18" charset="0"/>
                </a:rPr>
                <a:t>С</a:t>
              </a:r>
              <a:endParaRPr kumimoji="0" lang="ru-RU" sz="1100" b="0"/>
            </a:p>
            <a:p>
              <a:pPr algn="ctr" eaLnBrk="0" hangingPunct="0"/>
              <a:r>
                <a:rPr kumimoji="0" lang="ru-RU" sz="1200">
                  <a:solidFill>
                    <a:srgbClr val="FFFFFF"/>
                  </a:solidFill>
                  <a:cs typeface="Times New Roman" pitchFamily="18" charset="0"/>
                </a:rPr>
                <a:t>СЛАДКИЕ</a:t>
              </a:r>
              <a:endParaRPr kumimoji="0" lang="ru-RU" sz="1100" b="0"/>
            </a:p>
            <a:p>
              <a:pPr algn="ctr" eaLnBrk="0" hangingPunct="0"/>
              <a:r>
                <a:rPr kumimoji="0" lang="ru-RU" sz="1200">
                  <a:solidFill>
                    <a:srgbClr val="FFFFFF"/>
                  </a:solidFill>
                  <a:cs typeface="Times New Roman" pitchFamily="18" charset="0"/>
                </a:rPr>
                <a:t>БЛЮДА</a:t>
              </a:r>
              <a:endParaRPr kumimoji="0" lang="ru-RU" sz="1800" b="0"/>
            </a:p>
          </p:txBody>
        </p:sp>
        <p:sp>
          <p:nvSpPr>
            <p:cNvPr id="8208" name="Freeform 1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9" name="Picture 6" descr="«ДЖОН КОЛЛИНЗ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125538"/>
            <a:ext cx="996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Коктей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781300"/>
            <a:ext cx="1117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9-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860800"/>
            <a:ext cx="10334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28"/>
          <p:cNvSpPr>
            <a:spLocks noChangeArrowheads="1"/>
          </p:cNvSpPr>
          <p:nvPr/>
        </p:nvSpPr>
        <p:spPr bwMode="auto">
          <a:xfrm>
            <a:off x="1714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8203" name="Rectangle 41"/>
          <p:cNvSpPr>
            <a:spLocks noChangeArrowheads="1"/>
          </p:cNvSpPr>
          <p:nvPr/>
        </p:nvSpPr>
        <p:spPr bwMode="auto">
          <a:xfrm>
            <a:off x="171450" y="1123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820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49963" y="3284538"/>
            <a:ext cx="3094037" cy="20955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СОКИ, ЭКСТРАКТЫ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КОНСЕРВИРОВАННЫЕ ПЛОДЫ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ЯЙЦА, ЯИЧНЫЕ ПРОДУКТЫ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МАСЛО, КРУПЫ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ОРЕХИ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FF0000"/>
                </a:solidFill>
              </a:rPr>
              <a:t>ЖЕЛИРУЮЩИЕ ВЕЩЕСТВА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rgbClr val="FF0000"/>
              </a:solidFill>
            </a:endParaRPr>
          </a:p>
        </p:txBody>
      </p:sp>
      <p:sp>
        <p:nvSpPr>
          <p:cNvPr id="8205" name="Rectangle 43"/>
          <p:cNvSpPr>
            <a:spLocks noChangeArrowheads="1"/>
          </p:cNvSpPr>
          <p:nvPr/>
        </p:nvSpPr>
        <p:spPr bwMode="auto">
          <a:xfrm>
            <a:off x="900113" y="4365625"/>
            <a:ext cx="30940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ФРУКТЫ, ЯГОДЫ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СОКИ, ЭКСТРАКТЫ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СЛИВКИ, СМЕТАНА</a:t>
            </a:r>
          </a:p>
        </p:txBody>
      </p:sp>
      <p:sp>
        <p:nvSpPr>
          <p:cNvPr id="8206" name="Rectangle 44"/>
          <p:cNvSpPr>
            <a:spLocks noChangeArrowheads="1"/>
          </p:cNvSpPr>
          <p:nvPr/>
        </p:nvSpPr>
        <p:spPr bwMode="auto">
          <a:xfrm>
            <a:off x="684213" y="908050"/>
            <a:ext cx="30940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ИЗЮМ, КУРАГА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СВЕЖИЕ ФРУКТЫ, ЯГОДЫ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r>
              <a:rPr kumimoji="0" lang="ru-RU" sz="1600" b="0">
                <a:solidFill>
                  <a:srgbClr val="FF0000"/>
                </a:solidFill>
                <a:latin typeface="Times New Roman" pitchFamily="18" charset="0"/>
              </a:rPr>
              <a:t>ФРУКТОВО-ЯГОДНЫЕ СИРОПЫ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5"/>
              </a:buBlip>
            </a:pPr>
            <a:endParaRPr kumimoji="0" lang="ru-RU" sz="1600" b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00" name="Group 56"/>
          <p:cNvGraphicFramePr>
            <a:graphicFrameLocks noGrp="1"/>
          </p:cNvGraphicFramePr>
          <p:nvPr>
            <p:ph/>
          </p:nvPr>
        </p:nvGraphicFramePr>
        <p:xfrm>
          <a:off x="179388" y="1341438"/>
          <a:ext cx="8713787" cy="4921250"/>
        </p:xfrm>
        <a:graphic>
          <a:graphicData uri="http://schemas.openxmlformats.org/drawingml/2006/table">
            <a:tbl>
              <a:tblPr/>
              <a:tblGrid>
                <a:gridCol w="4356100"/>
                <a:gridCol w="4357687"/>
              </a:tblGrid>
              <a:tr h="431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ВОПРОСЫ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ВАРИАНТЫ ОТВЕТА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 каком цехе готовят сладкие блюда?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 горячем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 холодном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В кондитерском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Какова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подачи горячих сладких блюд?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55 град.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65 град.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75 град.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Какое количество крахмала необходимо для приготовления одной порции густого киселя?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20 гр.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15 гр.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10 гр.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Чем отличается мусс от желе?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Готовят на фруктовом пюре.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 отличие от желе мусс взбивают.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Что такое парфе?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Особая разновидность мороженого.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Разновидность самбука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3" name="Text Box 47"/>
          <p:cNvSpPr txBox="1">
            <a:spLocks noChangeArrowheads="1"/>
          </p:cNvSpPr>
          <p:nvPr/>
        </p:nvSpPr>
        <p:spPr bwMode="auto">
          <a:xfrm>
            <a:off x="3924300" y="47625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50" name="Group 34"/>
          <p:cNvGraphicFramePr>
            <a:graphicFrameLocks noGrp="1"/>
          </p:cNvGraphicFramePr>
          <p:nvPr>
            <p:ph/>
          </p:nvPr>
        </p:nvGraphicFramePr>
        <p:xfrm>
          <a:off x="179388" y="1341438"/>
          <a:ext cx="8569325" cy="4751387"/>
        </p:xfrm>
        <a:graphic>
          <a:graphicData uri="http://schemas.openxmlformats.org/drawingml/2006/table">
            <a:tbl>
              <a:tblPr/>
              <a:tblGrid>
                <a:gridCol w="4284662"/>
                <a:gridCol w="42846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 каком цехе готовят сладкие блюда?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 холодном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Какова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подачи горячих сладких блюд?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55 град.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Какое количество крахмала необходимо для приготовления одной порции густого киселя?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15 гр.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Чем отличается мусс от желе?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 отличие от желе мусс взбивают.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Что такое парфе?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Особая разновидность мороженого.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7" name="Text Box 32"/>
          <p:cNvSpPr txBox="1">
            <a:spLocks noChangeArrowheads="1"/>
          </p:cNvSpPr>
          <p:nvPr/>
        </p:nvSpPr>
        <p:spPr bwMode="auto">
          <a:xfrm>
            <a:off x="2987675" y="549275"/>
            <a:ext cx="355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СПАСИБО!</a:t>
            </a:r>
          </a:p>
        </p:txBody>
      </p:sp>
      <p:pic>
        <p:nvPicPr>
          <p:cNvPr id="65539" name="Picture 4" descr="j0186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0892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j01787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276475"/>
            <a:ext cx="45370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47813" y="620713"/>
            <a:ext cx="7200900" cy="18002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18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На предприятиях общественного питания сладкие блюда приготавливают в специально выделенном помещении холодного цеха, оборудованном столами и холодильником, где хранят только готовые сладкие блюда и продукты, предназначенные для них, так как сладкие блюда быстро воспринимают различные запахи.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47813" y="3141663"/>
            <a:ext cx="3314700" cy="32400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ko-KR" sz="1800">
                <a:solidFill>
                  <a:srgbClr val="000099"/>
                </a:solidFill>
                <a:latin typeface="Times New Roman" pitchFamily="18" charset="0"/>
                <a:ea typeface="Batang" pitchFamily="18" charset="-127"/>
              </a:rPr>
              <a:t>При приготовлении сладких блюд используют универсальный привод с комплектом машин — взбивальной, протирочной, для отжимания сока, а также специальную посуду и инвентарь — котлы, кастрюли, сотейники, противни, сита, веселки, венички и формы.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250825" y="1052513"/>
            <a:ext cx="914400" cy="685800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10887075 h 21600"/>
              <a:gd name="T4" fmla="*/ 29032200 w 21600"/>
              <a:gd name="T5" fmla="*/ 21774150 h 21600"/>
              <a:gd name="T6" fmla="*/ 38709600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395288" y="4005263"/>
            <a:ext cx="914400" cy="685800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10887075 h 21600"/>
              <a:gd name="T4" fmla="*/ 29032200 w 21600"/>
              <a:gd name="T5" fmla="*/ 21774150 h 21600"/>
              <a:gd name="T6" fmla="*/ 38709600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2" name="Picture 8" descr="Фрукты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636838"/>
            <a:ext cx="3373437" cy="3889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Посуда для подачи сладких блюд.</a:t>
            </a:r>
            <a:endParaRPr lang="ru-RU" sz="3200" smtClean="0">
              <a:solidFill>
                <a:schemeClr val="tx1"/>
              </a:solidFill>
            </a:endParaRPr>
          </a:p>
        </p:txBody>
      </p:sp>
      <p:pic>
        <p:nvPicPr>
          <p:cNvPr id="10243" name="Picture 7" descr="«РОЗОВАЯ КИС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2144713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4" name="Picture 4" descr="«ХЕНКЕЛЬ КАП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12875"/>
            <a:ext cx="2144712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5" name="Picture 5" descr="Груша в сиропе"/>
          <p:cNvPicPr>
            <a:picLocks noChangeAspect="1" noChangeArrowheads="1"/>
          </p:cNvPicPr>
          <p:nvPr/>
        </p:nvPicPr>
        <p:blipFill>
          <a:blip r:embed="rId4"/>
          <a:srcRect l="8177" t="2840" r="12477" b="3560"/>
          <a:stretch>
            <a:fillRect/>
          </a:stretch>
        </p:blipFill>
        <p:spPr bwMode="auto">
          <a:xfrm>
            <a:off x="4500563" y="1412875"/>
            <a:ext cx="2354262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6" name="Picture 6" descr="посу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9763" y="1412875"/>
            <a:ext cx="2154237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71450" y="27130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 rot="10800000">
            <a:off x="0" y="1412875"/>
            <a:ext cx="45878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ru-RU" sz="1800">
                <a:solidFill>
                  <a:srgbClr val="000099"/>
                </a:solidFill>
              </a:rPr>
              <a:t>СТАКАН (СТЕКЛО)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 rot="10800000">
            <a:off x="2195513" y="1341438"/>
            <a:ext cx="45878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ru-RU" sz="1800">
                <a:solidFill>
                  <a:srgbClr val="000099"/>
                </a:solidFill>
              </a:rPr>
              <a:t>КРЕМАНКА (СТЕКЛО)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 rot="-5400000">
            <a:off x="5533232" y="2394744"/>
            <a:ext cx="4587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ru-RU" sz="1800">
                <a:solidFill>
                  <a:srgbClr val="000099"/>
                </a:solidFill>
              </a:rPr>
              <a:t>ТАРЕЛКА (ФАЯНС)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 rot="-5400000">
            <a:off x="7294563" y="2795588"/>
            <a:ext cx="7334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ru-RU" sz="1800">
                <a:solidFill>
                  <a:srgbClr val="000099"/>
                </a:solidFill>
              </a:rPr>
              <a:t>КРЕМАНКА </a:t>
            </a:r>
          </a:p>
          <a:p>
            <a:r>
              <a:rPr lang="ru-RU" sz="1800">
                <a:solidFill>
                  <a:srgbClr val="000099"/>
                </a:solidFill>
              </a:rPr>
              <a:t>(«Цептер»)</a:t>
            </a:r>
          </a:p>
        </p:txBody>
      </p:sp>
      <p:pic>
        <p:nvPicPr>
          <p:cNvPr id="10252" name="Picture 15" descr="креманк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933825"/>
            <a:ext cx="18684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7" descr="креманка1"/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 l="26141" t="10072" r="14331" b="9126"/>
          <a:stretch>
            <a:fillRect/>
          </a:stretch>
        </p:blipFill>
        <p:spPr bwMode="auto">
          <a:xfrm>
            <a:off x="3132138" y="4005263"/>
            <a:ext cx="25606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8" descr="креманка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93382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"/>
          <p:cNvGrpSpPr>
            <a:grpSpLocks/>
          </p:cNvGrpSpPr>
          <p:nvPr/>
        </p:nvGrpSpPr>
        <p:grpSpPr bwMode="auto">
          <a:xfrm>
            <a:off x="2051050" y="1700213"/>
            <a:ext cx="5689600" cy="144462"/>
            <a:chOff x="2003" y="3439"/>
            <a:chExt cx="468" cy="244"/>
          </a:xfrm>
        </p:grpSpPr>
        <p:sp>
          <p:nvSpPr>
            <p:cNvPr id="11282" name="Oval 18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83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84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285" name="Oval 1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1267" name="Rectangle 20"/>
          <p:cNvSpPr>
            <a:spLocks noChangeArrowheads="1"/>
          </p:cNvSpPr>
          <p:nvPr/>
        </p:nvSpPr>
        <p:spPr bwMode="gray">
          <a:xfrm rot="3419336">
            <a:off x="796926" y="866775"/>
            <a:ext cx="1446212" cy="1385887"/>
          </a:xfrm>
          <a:prstGeom prst="rect">
            <a:avLst/>
          </a:prstGeom>
          <a:gradFill rotWithShape="1">
            <a:gsLst>
              <a:gs pos="0">
                <a:srgbClr val="1A72D2"/>
              </a:gs>
              <a:gs pos="100000">
                <a:srgbClr val="0C356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1A72D2"/>
            </a:extrusionClr>
          </a:sp3d>
        </p:spPr>
        <p:txBody>
          <a:bodyPr anchor="ctr">
            <a:flatTx/>
          </a:bodyPr>
          <a:lstStyle/>
          <a:p>
            <a:r>
              <a:rPr kumimoji="0" lang="ru-RU" sz="1200" b="0">
                <a:cs typeface="Times New Roman" pitchFamily="18" charset="0"/>
              </a:rPr>
              <a:t>    </a:t>
            </a:r>
            <a:r>
              <a:rPr kumimoji="0" lang="ru-RU" sz="1200">
                <a:solidFill>
                  <a:srgbClr val="FFFFFF"/>
                </a:solidFill>
                <a:cs typeface="Times New Roman" pitchFamily="18" charset="0"/>
              </a:rPr>
              <a:t>ХОЛОДНЫЕ</a:t>
            </a:r>
            <a:endParaRPr kumimoji="0" lang="ru-RU" sz="1100" b="0"/>
          </a:p>
          <a:p>
            <a:pPr eaLnBrk="0" hangingPunct="0"/>
            <a:r>
              <a:rPr kumimoji="0" lang="ru-RU" sz="1200">
                <a:solidFill>
                  <a:srgbClr val="FFFFFF"/>
                </a:solidFill>
                <a:cs typeface="Times New Roman" pitchFamily="18" charset="0"/>
              </a:rPr>
              <a:t>          </a:t>
            </a:r>
            <a:endParaRPr kumimoji="0" lang="ru-RU" sz="1100" b="0"/>
          </a:p>
          <a:p>
            <a:pPr algn="ctr" eaLnBrk="0" hangingPunct="0"/>
            <a:r>
              <a:rPr kumimoji="0" lang="en-US" sz="2200">
                <a:solidFill>
                  <a:srgbClr val="FFFFFF"/>
                </a:solidFill>
                <a:cs typeface="Times New Roman" pitchFamily="18" charset="0"/>
              </a:rPr>
              <a:t>t </a:t>
            </a:r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 10 - 14</a:t>
            </a:r>
            <a:r>
              <a:rPr kumimoji="0" lang="ru-RU" sz="1800" baseline="30000">
                <a:solidFill>
                  <a:srgbClr val="FFFFFF"/>
                </a:solidFill>
                <a:cs typeface="Times New Roman" pitchFamily="18" charset="0"/>
              </a:rPr>
              <a:t>0</a:t>
            </a:r>
            <a:endParaRPr kumimoji="0" lang="ru-RU" sz="1800" b="0"/>
          </a:p>
        </p:txBody>
      </p:sp>
      <p:sp>
        <p:nvSpPr>
          <p:cNvPr id="11268" name="Rectangle 19"/>
          <p:cNvSpPr>
            <a:spLocks noChangeArrowheads="1"/>
          </p:cNvSpPr>
          <p:nvPr/>
        </p:nvSpPr>
        <p:spPr bwMode="gray">
          <a:xfrm rot="3419336">
            <a:off x="6825456" y="1031082"/>
            <a:ext cx="1560513" cy="1314450"/>
          </a:xfrm>
          <a:prstGeom prst="rect">
            <a:avLst/>
          </a:prstGeom>
          <a:solidFill>
            <a:srgbClr val="E5730B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E5730B"/>
            </a:extrusionClr>
          </a:sp3d>
        </p:spPr>
        <p:txBody>
          <a:bodyPr anchor="ctr">
            <a:flatTx/>
          </a:bodyPr>
          <a:lstStyle/>
          <a:p>
            <a:r>
              <a:rPr kumimoji="0" lang="ru-RU" sz="1200">
                <a:solidFill>
                  <a:srgbClr val="FFFFFF"/>
                </a:solidFill>
                <a:cs typeface="Times New Roman" pitchFamily="18" charset="0"/>
              </a:rPr>
              <a:t>    ГОРЯЧИЕ</a:t>
            </a:r>
            <a:endParaRPr kumimoji="0" lang="ru-RU" sz="1100" b="0"/>
          </a:p>
          <a:p>
            <a:pPr algn="ctr" eaLnBrk="0" hangingPunct="0"/>
            <a:r>
              <a:rPr kumimoji="0" lang="en-US" sz="2200">
                <a:solidFill>
                  <a:srgbClr val="FFFFFF"/>
                </a:solidFill>
                <a:cs typeface="Times New Roman" pitchFamily="18" charset="0"/>
              </a:rPr>
              <a:t>t</a:t>
            </a:r>
            <a:r>
              <a:rPr kumimoji="0" lang="en-US" sz="180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kumimoji="0" lang="ru-RU" sz="1800">
                <a:solidFill>
                  <a:srgbClr val="FFFFFF"/>
                </a:solidFill>
                <a:cs typeface="Times New Roman" pitchFamily="18" charset="0"/>
              </a:rPr>
              <a:t> 55</a:t>
            </a:r>
            <a:r>
              <a:rPr kumimoji="0" lang="ru-RU" sz="1800" baseline="30000">
                <a:solidFill>
                  <a:srgbClr val="FFFFFF"/>
                </a:solidFill>
                <a:cs typeface="Times New Roman" pitchFamily="18" charset="0"/>
              </a:rPr>
              <a:t>0</a:t>
            </a:r>
            <a:endParaRPr kumimoji="0" lang="ru-RU" sz="1800" b="0"/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gray">
          <a:xfrm>
            <a:off x="250825" y="3068638"/>
            <a:ext cx="4033838" cy="3529012"/>
          </a:xfrm>
          <a:prstGeom prst="roundRect">
            <a:avLst>
              <a:gd name="adj" fmla="val 17509"/>
            </a:avLst>
          </a:prstGeom>
          <a:solidFill>
            <a:srgbClr val="4FB0E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gray">
          <a:xfrm>
            <a:off x="395288" y="3141663"/>
            <a:ext cx="3671887" cy="509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CCFE"/>
              </a:gs>
              <a:gs pos="100000">
                <a:srgbClr val="4FB0E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gray">
          <a:xfrm>
            <a:off x="468313" y="6021388"/>
            <a:ext cx="3527425" cy="509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B0E1"/>
              </a:gs>
              <a:gs pos="100000">
                <a:srgbClr val="CBD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gray">
          <a:xfrm>
            <a:off x="468313" y="3213100"/>
            <a:ext cx="36004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kumimoji="0" lang="ru-RU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Свежие фрукты и ягоды натуральные (или свежезамороженные); компоты (из свежих, сухих и консервированных фруктов и ягод); желированные блюда (кисель, желе, мусс, самбук, крем); замороженные блюда (мороженое, пломбир, парфе). Температура подачи замороженных блюд не менее 4—6°С</a:t>
            </a:r>
            <a:r>
              <a:rPr kumimoji="0" lang="ru-RU" sz="1800" b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kumimoji="0" lang="ru-RU" sz="1800" b="0">
              <a:solidFill>
                <a:srgbClr val="000099"/>
              </a:solidFill>
            </a:endParaRPr>
          </a:p>
        </p:txBody>
      </p:sp>
      <p:sp>
        <p:nvSpPr>
          <p:cNvPr id="11273" name="AutoShape 13"/>
          <p:cNvSpPr>
            <a:spLocks noChangeArrowheads="1"/>
          </p:cNvSpPr>
          <p:nvPr/>
        </p:nvSpPr>
        <p:spPr bwMode="gray">
          <a:xfrm>
            <a:off x="4932363" y="2997200"/>
            <a:ext cx="3840162" cy="3600450"/>
          </a:xfrm>
          <a:prstGeom prst="roundRect">
            <a:avLst>
              <a:gd name="adj" fmla="val 17509"/>
            </a:avLst>
          </a:prstGeom>
          <a:solidFill>
            <a:srgbClr val="4FB0E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gray">
          <a:xfrm>
            <a:off x="5219700" y="6021388"/>
            <a:ext cx="3240088" cy="509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B0E1"/>
              </a:gs>
              <a:gs pos="100000">
                <a:srgbClr val="CBD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gray">
          <a:xfrm>
            <a:off x="5219700" y="2997200"/>
            <a:ext cx="3313113" cy="509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CCFE"/>
              </a:gs>
              <a:gs pos="100000">
                <a:srgbClr val="4FB0E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gray">
          <a:xfrm>
            <a:off x="5219700" y="3141663"/>
            <a:ext cx="32924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kumimoji="0" lang="ru-RU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Гренки с плодами и ягодами, пудинг рисовый, пудинг сухарный, каша гурьевская, шарлотка яблочная, яблоки в тесте.</a:t>
            </a:r>
          </a:p>
          <a:p>
            <a:pPr>
              <a:defRPr/>
            </a:pPr>
            <a:r>
              <a:rPr kumimoji="0" lang="ru-RU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зимнее время компоты (из свежих, сухих и консервированных фруктов и ягод) и кисели </a:t>
            </a:r>
          </a:p>
        </p:txBody>
      </p:sp>
      <p:sp>
        <p:nvSpPr>
          <p:cNvPr id="11277" name="AutoShape 4"/>
          <p:cNvSpPr>
            <a:spLocks noChangeArrowheads="1"/>
          </p:cNvSpPr>
          <p:nvPr/>
        </p:nvSpPr>
        <p:spPr bwMode="auto">
          <a:xfrm rot="3827449">
            <a:off x="2009775" y="2390775"/>
            <a:ext cx="685800" cy="457200"/>
          </a:xfrm>
          <a:prstGeom prst="chevron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50000">
                <a:srgbClr val="FFC1C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AutoShape 9"/>
          <p:cNvSpPr>
            <a:spLocks noChangeArrowheads="1"/>
          </p:cNvSpPr>
          <p:nvPr/>
        </p:nvSpPr>
        <p:spPr bwMode="auto">
          <a:xfrm rot="7290910">
            <a:off x="6402388" y="2247900"/>
            <a:ext cx="685800" cy="457200"/>
          </a:xfrm>
          <a:prstGeom prst="chevron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50000">
                <a:srgbClr val="FFC1C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Rectangle 24"/>
          <p:cNvSpPr>
            <a:spLocks noChangeArrowheads="1"/>
          </p:cNvSpPr>
          <p:nvPr/>
        </p:nvSpPr>
        <p:spPr bwMode="auto">
          <a:xfrm>
            <a:off x="73025" y="385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0" name="Rectangle 31"/>
          <p:cNvSpPr>
            <a:spLocks noChangeArrowheads="1"/>
          </p:cNvSpPr>
          <p:nvPr/>
        </p:nvSpPr>
        <p:spPr bwMode="auto">
          <a:xfrm>
            <a:off x="73025" y="22002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1800" b="0"/>
          </a:p>
        </p:txBody>
      </p:sp>
      <p:sp>
        <p:nvSpPr>
          <p:cNvPr id="11281" name="Text Box 32"/>
          <p:cNvSpPr txBox="1">
            <a:spLocks noChangeArrowheads="1"/>
          </p:cNvSpPr>
          <p:nvPr/>
        </p:nvSpPr>
        <p:spPr bwMode="auto">
          <a:xfrm>
            <a:off x="3040063" y="639763"/>
            <a:ext cx="301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33"/>
                </a:solidFill>
              </a:rPr>
              <a:t>КЛАССИФИКАЦИЯ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603</TotalTime>
  <Words>3456</Words>
  <Application>Microsoft Office PowerPoint</Application>
  <PresentationFormat>Экран (4:3)</PresentationFormat>
  <Paragraphs>486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Times New Roman</vt:lpstr>
      <vt:lpstr>Calibri</vt:lpstr>
      <vt:lpstr>Batang</vt:lpstr>
      <vt:lpstr>Verdana</vt:lpstr>
      <vt:lpstr>Company Meeting</vt:lpstr>
      <vt:lpstr>ПМ. 07 «Приготовление сладких блюд и напитков»</vt:lpstr>
      <vt:lpstr>Слайд 2</vt:lpstr>
      <vt:lpstr>Слайд 3</vt:lpstr>
      <vt:lpstr>Значение сладких блюд и напитков в питании.</vt:lpstr>
      <vt:lpstr>Слайд 5</vt:lpstr>
      <vt:lpstr>Слайд 6</vt:lpstr>
      <vt:lpstr>Слайд 7</vt:lpstr>
      <vt:lpstr>Посуда для подачи сладких блюд.</vt:lpstr>
      <vt:lpstr>Слайд 9</vt:lpstr>
      <vt:lpstr>Слайд 10</vt:lpstr>
      <vt:lpstr>СОЧНЫЕ ЯГОДЫ</vt:lpstr>
      <vt:lpstr>Слайд 12</vt:lpstr>
      <vt:lpstr>Чернослив со сливками или сметаной взбитыми</vt:lpstr>
      <vt:lpstr>Компот из свежих плодов. </vt:lpstr>
      <vt:lpstr>Компот из свежих ягод.</vt:lpstr>
      <vt:lpstr>Компоты из консервированных плодов и ягод.</vt:lpstr>
      <vt:lpstr>Компоты из сушеных плодов и ягод.</vt:lpstr>
      <vt:lpstr>Компоты из свежих быстрозамороженных плодов и ягод.</vt:lpstr>
      <vt:lpstr>Кисели.</vt:lpstr>
      <vt:lpstr>Классификация киселей</vt:lpstr>
      <vt:lpstr>Слайд 21</vt:lpstr>
      <vt:lpstr>Приготовление киселей</vt:lpstr>
      <vt:lpstr>Желе</vt:lpstr>
      <vt:lpstr>Плодово-ягодное желе.</vt:lpstr>
      <vt:lpstr>Молочное желе.</vt:lpstr>
      <vt:lpstr>Слайд 26</vt:lpstr>
      <vt:lpstr>Муссы</vt:lpstr>
      <vt:lpstr>Самбуки</vt:lpstr>
      <vt:lpstr>Кремы</vt:lpstr>
      <vt:lpstr>Приготовление крема:</vt:lpstr>
      <vt:lpstr>Слайд 31</vt:lpstr>
      <vt:lpstr>Слайд 32</vt:lpstr>
      <vt:lpstr>Парфе</vt:lpstr>
      <vt:lpstr>Суфле </vt:lpstr>
      <vt:lpstr>Суфле кофейное </vt:lpstr>
      <vt:lpstr>Горячие сладкие блюда.</vt:lpstr>
      <vt:lpstr>Пудинг рисовый. </vt:lpstr>
      <vt:lpstr>Яблоки в тесте жареные.</vt:lpstr>
      <vt:lpstr>Шарлотка с яблоками</vt:lpstr>
      <vt:lpstr>Пудинг сухарный.</vt:lpstr>
      <vt:lpstr>Каша гурьевская</vt:lpstr>
      <vt:lpstr>Желе из концентрата.</vt:lpstr>
      <vt:lpstr>Кисель из концентрата.</vt:lpstr>
      <vt:lpstr>Слайд 44</vt:lpstr>
      <vt:lpstr>Слайд 45</vt:lpstr>
      <vt:lpstr>ХРАНЕНИЕ</vt:lpstr>
      <vt:lpstr>Вопросы:</vt:lpstr>
      <vt:lpstr>НАПИТКИ</vt:lpstr>
      <vt:lpstr>ЧАЙ</vt:lpstr>
      <vt:lpstr>КОФЕ РАСТВОРИМЫЙ</vt:lpstr>
      <vt:lpstr>Способы приготовления кофе:</vt:lpstr>
      <vt:lpstr>Слайд 52</vt:lpstr>
      <vt:lpstr>Слайд 53</vt:lpstr>
      <vt:lpstr>Какао с молоком.</vt:lpstr>
      <vt:lpstr>Шоколад</vt:lpstr>
      <vt:lpstr>Слайд 56</vt:lpstr>
      <vt:lpstr>Слайд 57</vt:lpstr>
      <vt:lpstr>Молочные коктейли.</vt:lpstr>
      <vt:lpstr>Вопросы:</vt:lpstr>
      <vt:lpstr>Слайд 60</vt:lpstr>
      <vt:lpstr>Слайд 61</vt:lpstr>
      <vt:lpstr>СПАСИБО!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№15 «СЛАДКИЕ БЛЮДА И НАПИТКИ»</dc:title>
  <dc:creator>Лариса</dc:creator>
  <cp:lastModifiedBy>1</cp:lastModifiedBy>
  <cp:revision>14</cp:revision>
  <dcterms:created xsi:type="dcterms:W3CDTF">2010-04-12T13:29:27Z</dcterms:created>
  <dcterms:modified xsi:type="dcterms:W3CDTF">2020-12-10T04:07:44Z</dcterms:modified>
</cp:coreProperties>
</file>