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Default Extension="ppt" ContentType="application/vnd.ms-powerpoi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701" r:id="rId2"/>
    <p:sldMasterId id="2147483916" r:id="rId3"/>
  </p:sldMasterIdLst>
  <p:notesMasterIdLst>
    <p:notesMasterId r:id="rId35"/>
  </p:notesMasterIdLst>
  <p:sldIdLst>
    <p:sldId id="256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88" r:id="rId14"/>
    <p:sldId id="272" r:id="rId15"/>
    <p:sldId id="257" r:id="rId16"/>
    <p:sldId id="274" r:id="rId17"/>
    <p:sldId id="275" r:id="rId18"/>
    <p:sldId id="276" r:id="rId19"/>
    <p:sldId id="277" r:id="rId20"/>
    <p:sldId id="273" r:id="rId21"/>
    <p:sldId id="259" r:id="rId22"/>
    <p:sldId id="289" r:id="rId23"/>
    <p:sldId id="285" r:id="rId24"/>
    <p:sldId id="278" r:id="rId25"/>
    <p:sldId id="260" r:id="rId26"/>
    <p:sldId id="279" r:id="rId27"/>
    <p:sldId id="280" r:id="rId28"/>
    <p:sldId id="281" r:id="rId29"/>
    <p:sldId id="284" r:id="rId30"/>
    <p:sldId id="286" r:id="rId31"/>
    <p:sldId id="287" r:id="rId32"/>
    <p:sldId id="282" r:id="rId33"/>
    <p:sldId id="283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798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35" autoAdjust="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21EA77B2-9751-4078-8F2D-E5EAA5BA4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85803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B21BE4-DACF-4694-AD0F-CAEEEC9F367E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A6BCC8-C7C7-432C-82BA-70959256410C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A6BCC8-C7C7-432C-82BA-70959256410C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DE0120-A393-4F68-834D-E42A388B5634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A27C41-73BB-4A29-A847-FFDFA77C4317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A27C41-73BB-4A29-A847-FFDFA77C4317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936A39-5969-4555-8DBE-BF6569B25929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217FD-76C6-44DC-AC3A-4D1681AF58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6F42E-E68A-4891-85DE-0BD410EB9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E48F5-B63F-4E3C-95CD-AD4466BE5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b="0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b="0"/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b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 b="0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72B3B12-1C75-41BF-9D7C-A5A8ABFDD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2105D-87ED-478E-8ABB-DDFB34D5E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b="0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b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69E201-1A57-4F22-AA6E-C77FB0773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38BACF-99A0-4BD1-A4EE-9BA3F2676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4B18F3-9B04-4351-87D9-8780CB391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F47323-717B-4698-B676-F10893854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9209F-70F7-4B03-96BF-32E80334C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5CCBEC-7F2A-422E-A38C-EAEC95886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92D81-C7C9-4B39-9384-C04F5FB39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b="0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b="0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b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b="0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b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EBBFB1B-34B5-4CDE-95A4-9C3A281D4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C0FAE-1A4B-4BBC-9169-C1E9CA63F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2C377-ACE5-4E02-8AB4-CA3013B72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947A0-E21F-4B40-A87C-FDEC130D935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213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D375E-8769-44BE-989C-FB54FD10CBD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8566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155A7-E9D0-4013-A7FD-9C70B647E3B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518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A8982-1C45-443D-9961-9E533C6D242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7676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AF9A6-33D9-4EA2-841F-D96C68D0567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13281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413E1-C64D-409D-B2CC-BAE039BCE3F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79431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9ECE5-4EF3-432D-B8B3-70991C9F1AE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7123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F0793-0562-44EC-9EED-263538174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43C31-36BF-4998-9313-C95AD8A461F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9281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4337F-2146-4F50-A58A-622AF58E599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4317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56F06-2B6E-4127-9501-56C2CA511B1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2114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A8DB1-898C-41A7-B55D-837D9F6AC72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931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4E1C303-6829-474F-B058-2531D50184B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12455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7DD5BD7-B9AC-41DE-BA88-6EF7C42C171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7921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B6444-41B5-410D-98FF-21BF03090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C6C7E-6F59-46FE-A09E-E5A745C87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C41D7-C16F-4326-B6D4-978D16ED4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08CFC-DEB5-4DE4-A8D3-E05AC26C8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7E6B6-F19D-4854-8D05-DC8E335A9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17E93-0BFF-4C96-A02D-A575C01BA2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08A772D6-E546-41D6-A591-D56F4EA9C4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b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b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b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227BC8F-D3B2-492D-99FA-4FB448D59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05" r:id="rId2"/>
    <p:sldLayoutId id="2147483910" r:id="rId3"/>
    <p:sldLayoutId id="2147483911" r:id="rId4"/>
    <p:sldLayoutId id="2147483912" r:id="rId5"/>
    <p:sldLayoutId id="2147483913" r:id="rId6"/>
    <p:sldLayoutId id="2147483906" r:id="rId7"/>
    <p:sldLayoutId id="2147483914" r:id="rId8"/>
    <p:sldLayoutId id="2147483915" r:id="rId9"/>
    <p:sldLayoutId id="2147483907" r:id="rId10"/>
    <p:sldLayoutId id="21474839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589D48-CD76-4469-86CC-99E14931A100}" type="slidenum">
              <a:rPr lang="ru-RU" altLang="ru-RU" b="0">
                <a:solidFill>
                  <a:srgbClr val="000000"/>
                </a:solidFill>
              </a:rPr>
              <a:pPr/>
              <a:t>‹#›</a:t>
            </a:fld>
            <a:endParaRPr lang="ru-RU" altLang="ru-RU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15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9.ppt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2.ppt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2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3.ppt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4.ppt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oleObject" Target="../embeddings/____________Microsoft_Office_PowerPoint_97-20035.ppt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6.ppt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7.ppt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8.ppt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786" y="285728"/>
            <a:ext cx="8072494" cy="250033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DS Zombie Cyr" pitchFamily="34" charset="0"/>
              </a:rPr>
              <a:t>Способы иммобилизации и переноски пострадавшего. Первая медицинская помощь при травмах опорно-двигательного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DS Zombie Cyr" pitchFamily="34" charset="0"/>
              </a:rPr>
              <a:t>аппарата</a:t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DS Zombie Cyr" pitchFamily="34" charset="0"/>
              </a:rPr>
            </a:br>
            <a:endParaRPr lang="ru-RU" sz="2800" dirty="0">
              <a:solidFill>
                <a:schemeClr val="bg2">
                  <a:lumMod val="10000"/>
                </a:schemeClr>
              </a:solidFill>
              <a:latin typeface="DS Zombie Cyr" pitchFamily="34" charset="0"/>
            </a:endParaRPr>
          </a:p>
        </p:txBody>
      </p:sp>
      <p:pic>
        <p:nvPicPr>
          <p:cNvPr id="10243" name="Picture 3" descr="E:\Учебник ОБЖ 11 кл\ПМП при ранениях\Perelom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928934"/>
            <a:ext cx="3119438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E:\Учебник ОБЖ 11 кл\ПМП\841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928934"/>
            <a:ext cx="2928937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1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0" y="-4763"/>
          <a:ext cx="9144000" cy="6862763"/>
        </p:xfrm>
        <a:graphic>
          <a:graphicData uri="http://schemas.openxmlformats.org/presentationml/2006/ole">
            <p:oleObj spid="_x0000_s9218" name="Презентация" r:id="rId3" imgW="4571822" imgH="3428892" progId="PowerPoint.Show.8">
              <p:embed/>
            </p:oleObj>
          </a:graphicData>
        </a:graphic>
      </p:graphicFrame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 </a:t>
            </a:r>
            <a:r>
              <a:rPr lang="ru-RU" altLang="ru-RU" sz="3600" b="1" i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ТОЛЬКО СИДЯ ИЛИ ПОЛУСИДЯ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altLang="ru-RU" sz="2400" dirty="0">
                <a:solidFill>
                  <a:schemeClr val="accent1">
                    <a:lumMod val="25000"/>
                  </a:schemeClr>
                </a:solidFill>
              </a:rPr>
              <a:t>          </a:t>
            </a:r>
            <a:r>
              <a:rPr lang="ru-RU" altLang="ru-RU" sz="2400" b="1" i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1. При проникающих ранениях грудной клетки.</a:t>
            </a:r>
          </a:p>
          <a:p>
            <a:pPr>
              <a:buFontTx/>
              <a:buNone/>
            </a:pPr>
            <a:r>
              <a:rPr lang="ru-RU" altLang="ru-RU" sz="2400" b="1" i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         2. При ранениях шеи.</a:t>
            </a:r>
          </a:p>
          <a:p>
            <a:pPr>
              <a:buFontTx/>
              <a:buNone/>
            </a:pPr>
            <a:r>
              <a:rPr lang="ru-RU" altLang="ru-RU" sz="2400" b="1" i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         3. При затрудненном дыхании после утопления.</a:t>
            </a:r>
          </a:p>
          <a:p>
            <a:pPr>
              <a:buFontTx/>
              <a:buNone/>
            </a:pPr>
            <a:r>
              <a:rPr lang="ru-RU" altLang="ru-RU" sz="2400" b="1" i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         4. При переломах рук.</a:t>
            </a:r>
          </a:p>
        </p:txBody>
      </p:sp>
      <p:pic>
        <p:nvPicPr>
          <p:cNvPr id="9223" name="Picture 7" descr="181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133600"/>
            <a:ext cx="3311525" cy="25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719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785225" cy="6480175"/>
          </a:xfrm>
        </p:spPr>
        <p:txBody>
          <a:bodyPr/>
          <a:lstStyle/>
          <a:p>
            <a:pPr marL="92075" indent="-92075" algn="ctr" eaLnBrk="1" hangingPunct="1">
              <a:lnSpc>
                <a:spcPct val="80000"/>
              </a:lnSpc>
              <a:buFontTx/>
              <a:buNone/>
              <a:tabLst>
                <a:tab pos="357188" algn="l"/>
              </a:tabLst>
            </a:pPr>
            <a:r>
              <a:rPr lang="ru-RU" sz="6000" b="1" dirty="0" smtClean="0">
                <a:solidFill>
                  <a:srgbClr val="C00000"/>
                </a:solidFill>
                <a:latin typeface="Amelia_DG" pitchFamily="2" charset="0"/>
              </a:rPr>
              <a:t>Первая медицинская помощь при травмах опорно-двигательного аппарата</a:t>
            </a:r>
          </a:p>
          <a:p>
            <a:pPr marL="92075" indent="-92075" eaLnBrk="1" hangingPunct="1">
              <a:lnSpc>
                <a:spcPct val="80000"/>
              </a:lnSpc>
              <a:buFontTx/>
              <a:buNone/>
              <a:tabLst>
                <a:tab pos="357188" algn="l"/>
              </a:tabLst>
            </a:pPr>
            <a:r>
              <a:rPr lang="ru-RU" sz="2500" b="1" dirty="0" smtClean="0"/>
              <a:t>			</a:t>
            </a:r>
            <a:r>
              <a:rPr lang="ru-RU" sz="2800" b="1" dirty="0" smtClean="0"/>
              <a:t>Травмы опорно-двигательного аппарата являются наиболее распространенными (от обычных синяков до тяжелых переломов и вывихов). </a:t>
            </a:r>
          </a:p>
          <a:p>
            <a:pPr marL="92075" indent="-92075" eaLnBrk="1" hangingPunct="1">
              <a:lnSpc>
                <a:spcPct val="80000"/>
              </a:lnSpc>
              <a:buFontTx/>
              <a:buNone/>
              <a:tabLst>
                <a:tab pos="357188" algn="l"/>
              </a:tabLst>
            </a:pPr>
            <a:r>
              <a:rPr lang="ru-RU" sz="2800" b="1" dirty="0" smtClean="0"/>
              <a:t>			Первая помощь при подобных травмах направлена на уменьшение боли и предотвращение дальнейших повреждений.</a:t>
            </a:r>
          </a:p>
          <a:p>
            <a:pPr marL="92075" indent="-92075" eaLnBrk="1" hangingPunct="1">
              <a:lnSpc>
                <a:spcPct val="80000"/>
              </a:lnSpc>
              <a:buFontTx/>
              <a:buNone/>
              <a:tabLst>
                <a:tab pos="357188" algn="l"/>
              </a:tabLst>
            </a:pPr>
            <a:r>
              <a:rPr lang="ru-RU" sz="2800" b="1" dirty="0" smtClean="0"/>
              <a:t>			Их можно получить при различных обстоятельствах: падении, неловком или неожиданном движении либо при автомобильной аварии.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785225" cy="6480175"/>
          </a:xfrm>
        </p:spPr>
        <p:txBody>
          <a:bodyPr/>
          <a:lstStyle/>
          <a:p>
            <a:pPr marL="92075" indent="-92075" eaLnBrk="1" hangingPunct="1">
              <a:lnSpc>
                <a:spcPct val="80000"/>
              </a:lnSpc>
              <a:buFontTx/>
              <a:buNone/>
              <a:tabLst>
                <a:tab pos="357188" algn="l"/>
              </a:tabLst>
            </a:pPr>
            <a:r>
              <a:rPr lang="ru-RU" b="1" dirty="0" smtClean="0"/>
              <a:t>Существует четыре основных вида травм опорно-двигательной системы: </a:t>
            </a:r>
            <a:r>
              <a:rPr lang="ru-RU" sz="4000" b="1" dirty="0" smtClean="0">
                <a:solidFill>
                  <a:srgbClr val="C00000"/>
                </a:solidFill>
                <a:latin typeface="Derby" pitchFamily="2" charset="0"/>
              </a:rPr>
              <a:t>переломы, вывихи, разрывы и растяжения связок, мышц и сухожилий, ушибы.</a:t>
            </a:r>
            <a:endParaRPr lang="ru-RU" b="1" dirty="0" smtClean="0">
              <a:solidFill>
                <a:srgbClr val="C00000"/>
              </a:solidFill>
              <a:latin typeface="Derby" pitchFamily="2" charset="0"/>
            </a:endParaRPr>
          </a:p>
          <a:p>
            <a:pPr marL="92075" indent="-92075" eaLnBrk="1" hangingPunct="1">
              <a:lnSpc>
                <a:spcPct val="80000"/>
              </a:lnSpc>
              <a:buFontTx/>
              <a:buNone/>
              <a:tabLst>
                <a:tab pos="357188" algn="l"/>
              </a:tabLst>
            </a:pPr>
            <a:r>
              <a:rPr lang="ru-RU" sz="4400" b="1" dirty="0" smtClean="0">
                <a:solidFill>
                  <a:srgbClr val="C00000"/>
                </a:solidFill>
                <a:latin typeface="DS Zombie Cyr" pitchFamily="34" charset="0"/>
              </a:rPr>
              <a:t>Перелом </a:t>
            </a:r>
            <a:r>
              <a:rPr lang="ru-RU" b="1" dirty="0" smtClean="0"/>
              <a:t>— это нарушение целостности кости</a:t>
            </a:r>
            <a:r>
              <a:rPr lang="en-US" b="1" dirty="0" smtClean="0"/>
              <a:t> </a:t>
            </a:r>
            <a:r>
              <a:rPr lang="ru-RU" b="1" dirty="0" smtClean="0"/>
              <a:t>в результате механического воздействия. Переломы бывают открытыми и закрытыми.</a:t>
            </a:r>
          </a:p>
          <a:p>
            <a:pPr marL="92075" indent="-92075" eaLnBrk="1" hangingPunct="1">
              <a:lnSpc>
                <a:spcPct val="80000"/>
              </a:lnSpc>
              <a:buFontTx/>
              <a:buNone/>
              <a:tabLst>
                <a:tab pos="357188" algn="l"/>
              </a:tabLst>
            </a:pPr>
            <a:r>
              <a:rPr lang="ru-RU" sz="4800" b="1" dirty="0" smtClean="0">
                <a:solidFill>
                  <a:srgbClr val="C00000"/>
                </a:solidFill>
                <a:latin typeface="DS Zombie Cyr" pitchFamily="34" charset="0"/>
              </a:rPr>
              <a:t>Вывих </a:t>
            </a:r>
            <a:r>
              <a:rPr lang="ru-RU" b="1" dirty="0" smtClean="0"/>
              <a:t>— это смещение кости по отношению к ее нормальному положению в суставе. Вывихи обычно происходят при воздействии большой силы.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785225" cy="64801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DS Zombie Cyr" pitchFamily="34" charset="0"/>
              </a:rPr>
              <a:t>Разрыв </a:t>
            </a:r>
            <a:r>
              <a:rPr lang="ru-RU" sz="2800" b="1" dirty="0" smtClean="0"/>
              <a:t>– быстрое механическое воздействие на мягкие ткани с большой силой может вызвать разрывы связок, мышц, сосудов и нервов. Наиболее часто наблюдаются разрывы тканей на руках и ногах.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DS Zombie Cyr" pitchFamily="34" charset="0"/>
              </a:rPr>
              <a:t>Растяжение </a:t>
            </a:r>
            <a:r>
              <a:rPr lang="ru-RU" sz="2800" b="1" dirty="0" smtClean="0"/>
              <a:t>- механическое воздействие на мягкие ткани не очень большой силы в виде продольной тяги. Наиболее распространенными являются растяжения мышц шеи, спины, бедра или голени.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DS Zombie Cyr" pitchFamily="34" charset="0"/>
              </a:rPr>
              <a:t>Ушиб </a:t>
            </a:r>
            <a:r>
              <a:rPr lang="ru-RU" sz="2800" b="1" dirty="0" smtClean="0"/>
              <a:t>– закрытые повреждения тканей возникающие при ударе твердым тупым предметом или падении на твердую поверхность. При этом могут быть повреждены не только кожные покровы, но и глубоко расположенные органы грудной клетки и полости живота.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75" y="285750"/>
            <a:ext cx="8786813" cy="928688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0070C0"/>
                </a:solidFill>
                <a:latin typeface="Amelia_DG" pitchFamily="2" charset="0"/>
              </a:rPr>
              <a:t>ОКАЗАНИЕ  ПЕРВОЙ  МЕДИЦИНСКОЙ ПОМОЩИ ПРИ</a:t>
            </a:r>
          </a:p>
          <a:p>
            <a:pPr algn="ctr">
              <a:defRPr/>
            </a:pPr>
            <a:r>
              <a:rPr lang="ru-RU" sz="2800" dirty="0">
                <a:solidFill>
                  <a:srgbClr val="0070C0"/>
                </a:solidFill>
                <a:latin typeface="Amelia_DG" pitchFamily="2" charset="0"/>
              </a:rPr>
              <a:t>УШИБАХ, </a:t>
            </a:r>
            <a:r>
              <a:rPr lang="ru-RU" sz="2800" dirty="0" smtClean="0">
                <a:solidFill>
                  <a:srgbClr val="0070C0"/>
                </a:solidFill>
                <a:latin typeface="Amelia_DG" pitchFamily="2" charset="0"/>
              </a:rPr>
              <a:t> РАСТЯЖЕНИЯХ </a:t>
            </a:r>
            <a:r>
              <a:rPr lang="ru-RU" sz="2800" dirty="0">
                <a:solidFill>
                  <a:srgbClr val="0070C0"/>
                </a:solidFill>
                <a:latin typeface="Amelia_DG" pitchFamily="2" charset="0"/>
              </a:rPr>
              <a:t>И РАЗРЫВАХ СВЯЗОК И МЫШЦ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75" y="1357313"/>
            <a:ext cx="8786813" cy="642937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Наложить холод на поврежденное место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75" y="2143125"/>
            <a:ext cx="8786813" cy="928688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Наложить  на поврежденное место тугую повязку</a:t>
            </a:r>
          </a:p>
          <a:p>
            <a:pPr algn="ctr">
              <a:defRPr/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75" y="3357563"/>
            <a:ext cx="8786813" cy="928687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Дать пострадавшему обезболивающее средство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75" y="4572000"/>
            <a:ext cx="8786813" cy="928688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Обеспечить поврежденной конечности покой и придать ей возвышенное положение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75" y="5715000"/>
            <a:ext cx="8786813" cy="928688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Доставить пострадавшего в медицинское учреждение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75" y="285750"/>
            <a:ext cx="8786813" cy="928688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70C0"/>
                </a:solidFill>
                <a:latin typeface="Amelia_DG" pitchFamily="2" charset="0"/>
              </a:rPr>
              <a:t>ОКАЗАНИЕ  ПЕРВОЙ  МЕДИЦИНСКОЙ ПОМОЩИ ПРИ</a:t>
            </a:r>
          </a:p>
          <a:p>
            <a:pPr algn="ctr">
              <a:defRPr/>
            </a:pPr>
            <a:r>
              <a:rPr lang="ru-RU" sz="3200" dirty="0">
                <a:solidFill>
                  <a:srgbClr val="0070C0"/>
                </a:solidFill>
                <a:latin typeface="Amelia_DG" pitchFamily="2" charset="0"/>
              </a:rPr>
              <a:t>ВЫВИХАХ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3" y="1500188"/>
            <a:ext cx="8786812" cy="928687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Обеспечить поврежденной конечности покой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313" y="2643188"/>
            <a:ext cx="8786812" cy="928687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Наложить  на поврежденное место тугую повязку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313" y="4000500"/>
            <a:ext cx="8786812" cy="928688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Дать пострадавшему обезболивающее средство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313" y="5286375"/>
            <a:ext cx="8786812" cy="928688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Доставить пострадавшего в медицинское учреждение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3" y="285750"/>
            <a:ext cx="8786812" cy="928688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70C0"/>
                </a:solidFill>
                <a:latin typeface="Amelia_DG" pitchFamily="2" charset="0"/>
              </a:rPr>
              <a:t>ОКАЗАНИЕ  ПЕРВОЙ  МЕДИЦИНСКОЙ ПОМОЩИ ПРИ</a:t>
            </a:r>
          </a:p>
          <a:p>
            <a:pPr algn="ctr">
              <a:defRPr/>
            </a:pPr>
            <a:r>
              <a:rPr lang="ru-RU" sz="3200" dirty="0">
                <a:solidFill>
                  <a:srgbClr val="0070C0"/>
                </a:solidFill>
                <a:latin typeface="Amelia_DG" pitchFamily="2" charset="0"/>
              </a:rPr>
              <a:t>ОТКРЫТЫХ ПЕРЕЛОМАХ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3" y="1357313"/>
            <a:ext cx="8786812" cy="928687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Остановить кровотечение и обработать края раны антисептиком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313" y="2428875"/>
            <a:ext cx="8786812" cy="928688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На рану в области перелома наложить стерильную повязку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313" y="3500438"/>
            <a:ext cx="8786812" cy="928687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Дать пострадавшему обезболивающее средство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313" y="4643438"/>
            <a:ext cx="8786812" cy="928687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Провести  иммобилизацию (обездвиживание) конечности в том положении, в котором она оказалась в момент повреждения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13" y="5715000"/>
            <a:ext cx="8786812" cy="928688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Доставить пострадавшего в медицинское учреждение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3" y="285750"/>
            <a:ext cx="8786812" cy="928688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70C0"/>
                </a:solidFill>
                <a:latin typeface="Amelia_DG" pitchFamily="2" charset="0"/>
              </a:rPr>
              <a:t>ОКАЗАНИЕ  ПЕРВОЙ  МЕДИЦИНСКОЙ ПОМОЩИ ПРИ</a:t>
            </a:r>
          </a:p>
          <a:p>
            <a:pPr algn="ctr">
              <a:defRPr/>
            </a:pPr>
            <a:r>
              <a:rPr lang="ru-RU" sz="3200" dirty="0">
                <a:solidFill>
                  <a:srgbClr val="0070C0"/>
                </a:solidFill>
                <a:latin typeface="Amelia_DG" pitchFamily="2" charset="0"/>
              </a:rPr>
              <a:t>ЗАКРЫТЫХ ПЕРЕЛОМАХ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3" y="5500688"/>
            <a:ext cx="8786812" cy="928687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Доставить пострадавшего в медицинское учреждение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313" y="1714500"/>
            <a:ext cx="8786812" cy="928688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Провести  иммобилизацию (обездвижить место перелома)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313" y="3500438"/>
            <a:ext cx="8786812" cy="928687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Дать пострадавшему обезболивающее средство и положить на место травмы холод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142844" y="214313"/>
            <a:ext cx="8858311" cy="635793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 b="1" i="1" dirty="0" smtClean="0">
                <a:solidFill>
                  <a:srgbClr val="C00000"/>
                </a:solidFill>
                <a:latin typeface="Derby" pitchFamily="2" charset="0"/>
              </a:rPr>
              <a:t>  			Профилактика 			травм опорно-				двигательного 		аппарата. </a:t>
            </a:r>
          </a:p>
          <a:p>
            <a:pPr>
              <a:buFontTx/>
              <a:buNone/>
            </a:pPr>
            <a:r>
              <a:rPr lang="ru-RU" b="1" dirty="0" smtClean="0"/>
              <a:t>  		Физические упражнения благотворно влияют на опорно-двигательную систему в целом и на отдельные группы мышц. </a:t>
            </a:r>
          </a:p>
          <a:p>
            <a:pPr>
              <a:buFontTx/>
              <a:buNone/>
            </a:pPr>
            <a:r>
              <a:rPr lang="ru-RU" b="1" dirty="0" smtClean="0"/>
              <a:t>		Эффективная программа физической подготовки (бег, ходьба, аэробика, велоспорт, плавание, лыжи) способствует укреплению организма и профилактике травм.</a:t>
            </a:r>
          </a:p>
          <a:p>
            <a:endParaRPr lang="ru-RU" b="1" dirty="0" smtClean="0"/>
          </a:p>
        </p:txBody>
      </p:sp>
      <p:pic>
        <p:nvPicPr>
          <p:cNvPr id="17411" name="Picture 3" descr="E:\Учебник ОБЖ 11 кл\ПМП при ранениях\26840CF4CF00515Eskoraja_112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214290"/>
            <a:ext cx="3000396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785225" cy="648017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Derby" pitchFamily="2" charset="0"/>
              </a:rPr>
              <a:t>Первая медицинская помощь при черепно-мозговой травме и повреждении позвоночника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3600" b="1" dirty="0" smtClean="0"/>
              <a:t>	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3600" b="1" dirty="0" smtClean="0"/>
              <a:t>	Черепно-мозговая травма наиболее жизнеопасный вид травмы, в основе которой могут лежать контузия головного мозга либо разрушения его вещества. Повреждение мозга часто связано с травмами позвоночника.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3600" b="1" dirty="0" smtClean="0"/>
              <a:t>	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3600" b="1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0" y="-41275"/>
          <a:ext cx="9144000" cy="6899275"/>
        </p:xfrm>
        <a:graphic>
          <a:graphicData uri="http://schemas.openxmlformats.org/presentationml/2006/ole">
            <p:oleObj spid="_x0000_s1026" name="Презентация" r:id="rId3" imgW="4571822" imgH="3428892" progId="PowerPoint.Show.8">
              <p:embed/>
            </p:oleObj>
          </a:graphicData>
        </a:graphic>
      </p:graphicFrame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i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Основными мероприятиями при транспортировке пострадавших являются следующие: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2588" cy="4525963"/>
          </a:xfrm>
        </p:spPr>
        <p:txBody>
          <a:bodyPr/>
          <a:lstStyle/>
          <a:p>
            <a:r>
              <a:rPr lang="ru-RU" altLang="ru-RU" sz="24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- определение способа транспортировки;</a:t>
            </a:r>
          </a:p>
          <a:p>
            <a:r>
              <a:rPr lang="ru-RU" altLang="ru-RU" sz="24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- подготовка пострадавших, специальных и подручных транспортных средств;</a:t>
            </a:r>
          </a:p>
          <a:p>
            <a:r>
              <a:rPr lang="ru-RU" altLang="ru-RU" sz="24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- выбор маршрута;</a:t>
            </a:r>
          </a:p>
          <a:p>
            <a:r>
              <a:rPr lang="ru-RU" altLang="ru-RU" sz="24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- обеспечение безопасности пострадавших и спасателей при транспортировке;</a:t>
            </a:r>
          </a:p>
          <a:p>
            <a:r>
              <a:rPr lang="ru-RU" altLang="ru-RU" sz="24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- преодоление препятствий, контроль за состоянием пострадавших, организация отдыха;</a:t>
            </a:r>
          </a:p>
          <a:p>
            <a:r>
              <a:rPr lang="ru-RU" altLang="ru-RU" sz="24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- погрузка пострадавших в транспортные средства.</a:t>
            </a:r>
          </a:p>
        </p:txBody>
      </p:sp>
    </p:spTree>
    <p:extLst>
      <p:ext uri="{BB962C8B-B14F-4D97-AF65-F5344CB8AC3E}">
        <p14:creationId xmlns:p14="http://schemas.microsoft.com/office/powerpoint/2010/main" xmlns="" val="395335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2844" y="188913"/>
            <a:ext cx="8821769" cy="64801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3400" b="1" dirty="0" smtClean="0"/>
              <a:t>	 У людей, перенесших черепную или позвоночную травму, могут наступить значительные нарушения физического или невралгического характера, в том числе паралич, речевые нарушения, проблемы с памятью, а также психические расстройства.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3400" b="1" dirty="0" smtClean="0"/>
              <a:t>	Многие пострадавшие остаются инвалидами на всю жизнь.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3400" b="1" dirty="0" smtClean="0"/>
              <a:t>	Черепно-мозговые травмы по механизму разделяются на ушибы, сдавливания и ранения, а по своим проявлениям и характеру изменений на сотрясения и ушибы головного мозга с повреждением или без повреждения костей, оболочек, вещества мозга.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8" y="214313"/>
            <a:ext cx="8686800" cy="6429375"/>
          </a:xfrm>
        </p:spPr>
        <p:txBody>
          <a:bodyPr/>
          <a:lstStyle/>
          <a:p>
            <a:pPr>
              <a:buFontTx/>
              <a:buNone/>
            </a:pPr>
            <a:r>
              <a:rPr lang="ru-RU" sz="2600" b="1" dirty="0" smtClean="0"/>
              <a:t>   </a:t>
            </a:r>
            <a:r>
              <a:rPr lang="ru-RU" sz="2600" b="1" dirty="0" smtClean="0">
                <a:solidFill>
                  <a:srgbClr val="C00000"/>
                </a:solidFill>
                <a:latin typeface="Derby" pitchFamily="2" charset="0"/>
              </a:rPr>
              <a:t>Травма позвоночника, спины </a:t>
            </a:r>
            <a:r>
              <a:rPr lang="ru-RU" sz="2600" b="1" dirty="0" smtClean="0"/>
              <a:t>— одно из наиболее тяжелых повреждений, лишающих организм опоры, а при вовлечении в травматический процесс спинного мозга — функции внутренних органов и конечностей.</a:t>
            </a:r>
          </a:p>
          <a:p>
            <a:pPr>
              <a:buFontTx/>
              <a:buNone/>
            </a:pPr>
            <a:r>
              <a:rPr lang="ru-RU" sz="2600" b="1" dirty="0" smtClean="0"/>
              <a:t>    Повреждения спинного мозга и нервов могут вызвать паралич, потерю чувствительности или двигательной активности</a:t>
            </a:r>
          </a:p>
          <a:p>
            <a:pPr>
              <a:buFontTx/>
              <a:buNone/>
            </a:pPr>
            <a:r>
              <a:rPr lang="ru-RU" sz="2600" b="1" dirty="0" smtClean="0"/>
              <a:t>   Травмы позвоночника, спины подразделяются на ушибы и переломы с вовлечением или без вовлечения в травматический процесс спинного мозга. Травма может быть закрытой и открытой (ранения).</a:t>
            </a:r>
          </a:p>
          <a:p>
            <a:pPr>
              <a:buFontTx/>
              <a:buNone/>
            </a:pPr>
            <a:r>
              <a:rPr lang="ru-RU" sz="2600" b="1" i="1" dirty="0" smtClean="0"/>
              <a:t>    </a:t>
            </a:r>
            <a:r>
              <a:rPr lang="ru-RU" sz="2600" b="1" i="1" dirty="0" smtClean="0">
                <a:solidFill>
                  <a:srgbClr val="C00000"/>
                </a:solidFill>
                <a:latin typeface="Derby" pitchFamily="2" charset="0"/>
              </a:rPr>
              <a:t>Первая медицинская помощь</a:t>
            </a:r>
            <a:r>
              <a:rPr lang="ru-RU" sz="2600" b="1" i="1" dirty="0" smtClean="0"/>
              <a:t>: </a:t>
            </a:r>
          </a:p>
          <a:p>
            <a:pPr>
              <a:buFontTx/>
              <a:buNone/>
            </a:pPr>
            <a:r>
              <a:rPr lang="ru-RU" sz="2600" b="1" dirty="0" smtClean="0"/>
              <a:t>дать обезболивающее средство; уложить больного на спину; закрыть раны асептическими повязками.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3" y="285750"/>
            <a:ext cx="8786812" cy="928688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Amelia_DG" pitchFamily="2" charset="0"/>
              </a:rPr>
              <a:t>ОКАЗАНИЕ  ПЕРВОЙ  МЕДИЦИНСКОЙ ПОМОЩИ ПРИ</a:t>
            </a:r>
          </a:p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Amelia_DG" pitchFamily="2" charset="0"/>
              </a:rPr>
              <a:t>ТРАВМАХ ГОЛОВЫ ИЛИ ПОЗВОНОЧНИКА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3" y="1428750"/>
            <a:ext cx="8786812" cy="1214438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По возможности держите голову и позвоночник пострадавшего в неподвижном состоянии, зафиксируйте руками голову пострадавшего с обеих сторон в том положении, в котором вы его обнаружили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313" y="2928938"/>
            <a:ext cx="8786812" cy="1214437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Поддерживайте проходимость дыхательных путей. В случае открывшейся рвоты переверните пострадавшего на бок для предотвращения закупорки дыхательных путей рвотными массами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313" y="4286250"/>
            <a:ext cx="8786812" cy="928688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Следите за уровнем сознания и дыхания пострадавшего. Остановите наружное кровотечение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313" y="5357813"/>
            <a:ext cx="8786812" cy="928687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Поддерживайте температуру тела пострадавшего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2844" y="142852"/>
            <a:ext cx="8785225" cy="6572296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sz="4600" b="1" dirty="0" smtClean="0">
                <a:solidFill>
                  <a:srgbClr val="C00000"/>
                </a:solidFill>
                <a:latin typeface="Derby" pitchFamily="2" charset="0"/>
              </a:rPr>
              <a:t>Первая медицинская помощь при травмах груди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/>
              <a:t>	</a:t>
            </a:r>
            <a:r>
              <a:rPr lang="ru-RU" sz="3000" b="1" dirty="0" smtClean="0"/>
              <a:t>Травма груди — это в первую очередь в разной степени выраженные нарушения функции дыхания и кровообращения, обусловленные расстройством дыхательных движений груди, уменьшением дыхательной емкости легких, кровопотерей и ограничением сократительной деятельности сердечной мышцы.</a:t>
            </a:r>
            <a:r>
              <a:rPr lang="en-US" sz="3000" b="1" dirty="0" smtClean="0"/>
              <a:t> </a:t>
            </a:r>
            <a:endParaRPr lang="ru-RU" sz="3000" b="1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3000" b="1" dirty="0" smtClean="0"/>
              <a:t>	Травмы груди делятся на ушибы, сдавливания и ранения с повреждением или без повреждения остова груди и органов грудной полости.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ru-RU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3" y="285750"/>
            <a:ext cx="8786812" cy="928688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Amelia_DG" pitchFamily="2" charset="0"/>
              </a:rPr>
              <a:t>ОКАЗАНИЕ  ПЕРВОЙ  МЕДИЦИНСКОЙ ПОМОЩИ ПРИ</a:t>
            </a:r>
          </a:p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Amelia_DG" pitchFamily="2" charset="0"/>
              </a:rPr>
              <a:t>ПЕРЕЛОМЕ  РЕБЕР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3" y="1714500"/>
            <a:ext cx="8786812" cy="928688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Дать пострадавшему обезболивающее средство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313" y="2857500"/>
            <a:ext cx="8786812" cy="1214438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Наложить  тугую бинтовую повязку на грудную клетку, делая первые ходы бинта в состоянии выдоха. При отсутствии бинта можно использовать полотенце, кусок ткани или простыню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313" y="4357688"/>
            <a:ext cx="8786812" cy="928687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Придать  пострадавшему  возвышенное положение в положении сидя </a:t>
            </a:r>
            <a:r>
              <a:rPr lang="ru-RU" sz="2000">
                <a:solidFill>
                  <a:schemeClr val="tx1"/>
                </a:solidFill>
              </a:rPr>
              <a:t>(полулежа)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3" y="285750"/>
            <a:ext cx="8786812" cy="928688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Amelia_DG" pitchFamily="2" charset="0"/>
              </a:rPr>
              <a:t>ОКАЗАНИЕ  ПЕРВОЙ  МЕДИЦИНСКОЙ ПОМОЩИ ПРИ</a:t>
            </a:r>
          </a:p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Amelia_DG" pitchFamily="2" charset="0"/>
              </a:rPr>
              <a:t>ПЕРЕЛОМЕ  ГРУДИНЫ И ЗАКРЫТОМ ПНЕВМОТОРАКСЕ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3" y="1500188"/>
            <a:ext cx="8786812" cy="928687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Придать  пострадавшему  возвышенное положение с приподнятым изголовьем, освободить  место травмы от одежды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313" y="2643188"/>
            <a:ext cx="8786812" cy="928687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Дать пострадавшему обезболивающее средство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313" y="4071938"/>
            <a:ext cx="8786812" cy="928687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Если есть возможность, дать пострадавшему кислород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313" y="5429250"/>
            <a:ext cx="8786812" cy="928688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Срочно вызвать скорую помощь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3" y="285750"/>
            <a:ext cx="8786812" cy="928688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Amelia_DG" pitchFamily="2" charset="0"/>
              </a:rPr>
              <a:t>ОКАЗАНИЕ  ПЕРВОЙ  МЕДИЦИНСКОЙ ПОМОЩИ ПРИ</a:t>
            </a:r>
          </a:p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Amelia_DG" pitchFamily="2" charset="0"/>
              </a:rPr>
              <a:t>ПЕРЕЛОМЕ  ГРУДИНЫ И ОТКРЫТОМ ПНЕВМОТОРАКСЕ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3" y="1500188"/>
            <a:ext cx="8786812" cy="928687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Придать  пострадавшему  возвышенное положение с приподнятым изголовьем, освободить  место травмы от одежды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313" y="2643188"/>
            <a:ext cx="8786812" cy="928687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Обработать края раны и прикрыть рану салфетками, наложить герметизирующую повязку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313" y="3857625"/>
            <a:ext cx="8786812" cy="928688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Если есть возможность, дать пострадавшему кислород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313" y="5286375"/>
            <a:ext cx="8786812" cy="928688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Срочно вызвать скорую помощь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3" y="142875"/>
            <a:ext cx="8901112" cy="5715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Derby" pitchFamily="2" charset="0"/>
              </a:rPr>
              <a:t>Первая медицинская помощь при травмах живота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857250"/>
            <a:ext cx="8643937" cy="2285998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dirty="0" smtClean="0"/>
              <a:t>    </a:t>
            </a:r>
            <a:r>
              <a:rPr lang="ru-RU" sz="2000" b="1" dirty="0" smtClean="0"/>
              <a:t>Травма живота возникает от резкого механического воздействия на переднюю брюшную стенку, органы брюшной полости и </a:t>
            </a:r>
            <a:r>
              <a:rPr lang="ru-RU" sz="2000" b="1" dirty="0" err="1" smtClean="0"/>
              <a:t>забрюшинного</a:t>
            </a:r>
            <a:r>
              <a:rPr lang="ru-RU" sz="2000" b="1" dirty="0" smtClean="0"/>
              <a:t> пространства, приводит к выраженным нарушениям функции дыхания и кровообращения, а в ряде случаев, при разрывах внутренних органов, к внутренним кровотечениям, острому перитониту, шоку.</a:t>
            </a:r>
          </a:p>
          <a:p>
            <a:pPr>
              <a:buFontTx/>
              <a:buNone/>
            </a:pPr>
            <a:r>
              <a:rPr lang="ru-RU" sz="2000" b="1" dirty="0" smtClean="0"/>
              <a:t>      </a:t>
            </a:r>
            <a:r>
              <a:rPr lang="ru-RU" sz="2000" b="1" dirty="0" smtClean="0">
                <a:solidFill>
                  <a:srgbClr val="FF0000"/>
                </a:solidFill>
              </a:rPr>
              <a:t>При травмах живота пострадавшему нельзя употреблять никакие таблетки, воду, пищу.</a:t>
            </a:r>
            <a:endParaRPr lang="ru-RU" sz="3600" b="1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28875" y="3214688"/>
            <a:ext cx="6500813" cy="642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Ушиб брюшной стенки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28875" y="4000500"/>
            <a:ext cx="6500813" cy="78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Закрытые повреждения живота, сопровождающиеся внутрибрюшным кровотечением</a:t>
            </a:r>
            <a:endParaRPr lang="ru-RU" b="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28875" y="4929188"/>
            <a:ext cx="6500813" cy="785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Закрытые повреждения живота, сопровождающиеся разрывом того или иного полого органа</a:t>
            </a:r>
            <a:endParaRPr lang="ru-RU" b="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28875" y="5857875"/>
            <a:ext cx="6500813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Ранения живота (открытые и закрытые)</a:t>
            </a:r>
          </a:p>
        </p:txBody>
      </p:sp>
      <p:sp>
        <p:nvSpPr>
          <p:cNvPr id="12" name="Выноска со стрелкой вправо 11"/>
          <p:cNvSpPr/>
          <p:nvPr/>
        </p:nvSpPr>
        <p:spPr>
          <a:xfrm>
            <a:off x="214313" y="3214686"/>
            <a:ext cx="2071687" cy="3214710"/>
          </a:xfrm>
          <a:prstGeom prst="rightArrowCallout">
            <a:avLst>
              <a:gd name="adj1" fmla="val 19745"/>
              <a:gd name="adj2" fmla="val 24475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DS Zombie Cyr" pitchFamily="34" charset="0"/>
              </a:rPr>
              <a:t>Травмы живота</a:t>
            </a:r>
            <a:endParaRPr lang="ru-RU" sz="2000" dirty="0">
              <a:latin typeface="DS Zombie Cy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3" y="285750"/>
            <a:ext cx="8786812" cy="928688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Amelia_DG" pitchFamily="2" charset="0"/>
              </a:rPr>
              <a:t>ОКАЗАНИЕ  ПЕРВОЙ  МЕДИЦИНСКОЙ ПОМОЩИ ПРИ</a:t>
            </a:r>
          </a:p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Amelia_DG" pitchFamily="2" charset="0"/>
              </a:rPr>
              <a:t>ПОВРЕЖДЕНИИ ЖИВОТА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3" y="1500188"/>
            <a:ext cx="8786812" cy="928687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Уложить пострадавшего на носилки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313" y="2643188"/>
            <a:ext cx="8786812" cy="928687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При внутрибрюшном кровотечении приложить к животу холод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50" y="3857625"/>
            <a:ext cx="8786813" cy="928688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Срочно доставить пострадавшего в медицинское учреждение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3" y="285750"/>
            <a:ext cx="8786812" cy="928688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Amelia_DG" pitchFamily="2" charset="0"/>
              </a:rPr>
              <a:t>ОКАЗАНИЕ  ПЕРВОЙ  МЕДИЦИНСКОЙ ПОМОЩИ ПРИ</a:t>
            </a:r>
          </a:p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Amelia_DG" pitchFamily="2" charset="0"/>
              </a:rPr>
              <a:t>РАНЕНИИ ЖИВОТА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3" y="1500188"/>
            <a:ext cx="8786812" cy="928687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Наложить на ране стерильную повязку, укрепив ее полосками лейкопластыря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313" y="2643188"/>
            <a:ext cx="8786812" cy="928687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Если обнажились внутренние органы, нужно накрыть их чистой влажной тканью или стерильными салфетками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50" y="3857625"/>
            <a:ext cx="8786813" cy="928688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Срочно доставить пострадавшего в медицинское учреждение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50" y="5143500"/>
            <a:ext cx="8786813" cy="928688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Транспортировать пострадавшего осуществлять на носилках в положении лежа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0" y="0"/>
          <a:ext cx="9356725" cy="7016750"/>
        </p:xfrm>
        <a:graphic>
          <a:graphicData uri="http://schemas.openxmlformats.org/presentationml/2006/ole">
            <p:oleObj spid="_x0000_s2050" name="Презентация" r:id="rId3" imgW="4571822" imgH="3428892" progId="PowerPoint.Show.8">
              <p:embed/>
            </p:oleObj>
          </a:graphicData>
        </a:graphic>
      </p:graphicFrame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57338"/>
            <a:ext cx="8075613" cy="4568825"/>
          </a:xfrm>
        </p:spPr>
        <p:txBody>
          <a:bodyPr/>
          <a:lstStyle/>
          <a:p>
            <a:r>
              <a:rPr lang="ru-RU" altLang="ru-RU" sz="2800" dirty="0"/>
              <a:t> </a:t>
            </a:r>
            <a:r>
              <a:rPr lang="ru-RU" altLang="ru-RU" sz="2800" b="1" i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Ведущую роль при выборе способа, средств, положений, в которых будут транспортироваться пострадавшие, играют виды травм, их локализация, состояние людей, характер заболевания. Правильно выбранные решения спасут жизнь пострадавшим, облегчат их страдания, обеспечат быстрое выздоровление. </a:t>
            </a:r>
          </a:p>
        </p:txBody>
      </p:sp>
    </p:spTree>
    <p:extLst>
      <p:ext uri="{BB962C8B-B14F-4D97-AF65-F5344CB8AC3E}">
        <p14:creationId xmlns:p14="http://schemas.microsoft.com/office/powerpoint/2010/main" xmlns="" val="112220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215423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Derby" pitchFamily="2" charset="0"/>
              </a:rPr>
              <a:t>Первая медицинская помощь при травмах в области таза</a:t>
            </a:r>
            <a:endParaRPr lang="ru-RU" sz="6000" dirty="0" smtClean="0">
              <a:solidFill>
                <a:srgbClr val="C00000"/>
              </a:solidFill>
              <a:latin typeface="Derby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143116"/>
            <a:ext cx="8715405" cy="4500594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 smtClean="0"/>
              <a:t>   </a:t>
            </a:r>
            <a:r>
              <a:rPr lang="ru-RU" sz="2500" b="1" dirty="0" smtClean="0"/>
              <a:t>Травмы тазовой области – комплекс самых разнообразных повреждений костей таза и прилегающих к нему мягких тканей и внутренних органов.</a:t>
            </a:r>
          </a:p>
          <a:p>
            <a:pPr>
              <a:buFontTx/>
              <a:buNone/>
            </a:pPr>
            <a:r>
              <a:rPr lang="ru-RU" sz="2500" b="1" dirty="0" smtClean="0"/>
              <a:t>   Травмы тазовой области подразделяются на ушибы, сдавливания и ранения. Пострадавший жалуется на боль, не может поднять прямую ногу и, сгибая ее в коленном суставе, волочит стопу. При бессознательном состоянии пострадавшего определить перелом костей таза можно по следующим признакам: смещению кверху какой-либо половины таза, деформации костей таза, укорочению бедра.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3" y="285750"/>
            <a:ext cx="8786812" cy="928688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Amelia_DG" pitchFamily="2" charset="0"/>
              </a:rPr>
              <a:t>ОКАЗАНИЕ  ПЕРВОЙ  МЕДИЦИНСКОЙ ПОМОЩИ ПРИ</a:t>
            </a:r>
          </a:p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Amelia_DG" pitchFamily="2" charset="0"/>
              </a:rPr>
              <a:t>ПЕРЕЛОМЕ  КОСТЕЙ ТАЗА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3" y="1500188"/>
            <a:ext cx="8786812" cy="928687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Уложить  пострадавшего на спину, на твердый щит (доски, фанеру)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313" y="2643188"/>
            <a:ext cx="8786812" cy="928687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Под колени положить скатанное одеяло или пальто так, чтобы нижние конечности были согнуты в коленях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313" y="3786188"/>
            <a:ext cx="8786812" cy="928687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Дать пострадавшему обезболивающее средство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313" y="5143500"/>
            <a:ext cx="8786812" cy="928688"/>
          </a:xfrm>
          <a:prstGeom prst="roundRect">
            <a:avLst/>
          </a:prstGeom>
          <a:solidFill>
            <a:srgbClr val="FB798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Срочно вызвать скорую помощь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6350" y="-139700"/>
          <a:ext cx="9137650" cy="6854825"/>
        </p:xfrm>
        <a:graphic>
          <a:graphicData uri="http://schemas.openxmlformats.org/presentationml/2006/ole">
            <p:oleObj spid="_x0000_s3074" name="Презентация" r:id="rId3" imgW="4571822" imgH="3428892" progId="PowerPoint.Show.8">
              <p:embed/>
            </p:oleObj>
          </a:graphicData>
        </a:graphic>
      </p:graphicFrame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dirty="0"/>
              <a:t> </a:t>
            </a:r>
            <a:r>
              <a:rPr lang="ru-RU" altLang="ru-RU" sz="4000" b="1" i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Правильный выбор очередности транспортировки пострадавших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2588" cy="4525963"/>
          </a:xfrm>
        </p:spPr>
        <p:txBody>
          <a:bodyPr/>
          <a:lstStyle/>
          <a:p>
            <a:r>
              <a:rPr lang="ru-RU" altLang="ru-RU" sz="2400" b="1" i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В первоочередном порядке транспортируются дети и пострадавшие в бессознательном и шоковом состоянии, с внутренними кровотечениями, ампутированными конечностями, открытыми переломами, ожогами, синдромом длительного сдавливания, послеоперационные больные. Затем транспортируются пострадавшие с закрытыми переломами, наружными кровотечениями. Последними транспортируются пострадавшие с небольшими кровотечениями, ушибами, вывихами.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194115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-323850" y="-207963"/>
          <a:ext cx="9467850" cy="7102476"/>
        </p:xfrm>
        <a:graphic>
          <a:graphicData uri="http://schemas.openxmlformats.org/presentationml/2006/ole">
            <p:oleObj spid="_x0000_s4098" name="Презентация" r:id="rId3" imgW="4571822" imgH="3428892" progId="PowerPoint.Show.8">
              <p:embed/>
            </p:oleObj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530850"/>
          </a:xfrm>
        </p:spPr>
        <p:txBody>
          <a:bodyPr/>
          <a:lstStyle/>
          <a:p>
            <a:r>
              <a:rPr lang="ru-RU" altLang="ru-RU" b="1" i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Общие правила транспортировки пострадавших</a:t>
            </a:r>
          </a:p>
        </p:txBody>
      </p:sp>
    </p:spTree>
    <p:extLst>
      <p:ext uri="{BB962C8B-B14F-4D97-AF65-F5344CB8AC3E}">
        <p14:creationId xmlns:p14="http://schemas.microsoft.com/office/powerpoint/2010/main" xmlns="" val="390455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27" name="Object 15"/>
          <p:cNvGraphicFramePr>
            <a:graphicFrameLocks noGrp="1" noChangeAspect="1"/>
          </p:cNvGraphicFramePr>
          <p:nvPr>
            <p:ph idx="1"/>
          </p:nvPr>
        </p:nvGraphicFramePr>
        <p:xfrm>
          <a:off x="-34925" y="0"/>
          <a:ext cx="9178925" cy="6929438"/>
        </p:xfrm>
        <a:graphic>
          <a:graphicData uri="http://schemas.openxmlformats.org/presentationml/2006/ole">
            <p:oleObj spid="_x0000_s5122" name="Презентация" r:id="rId3" imgW="4571822" imgH="3428892" progId="PowerPoint.Show.8">
              <p:embed/>
            </p:oleObj>
          </a:graphicData>
        </a:graphic>
      </p:graphicFrame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dirty="0"/>
              <a:t> </a:t>
            </a:r>
            <a:r>
              <a:rPr lang="ru-RU" altLang="ru-RU" sz="2400" b="1" i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Поза для транспортировки пострадавших определяется с учетом вида травмы и состояния пострадавшего.</a:t>
            </a:r>
          </a:p>
        </p:txBody>
      </p:sp>
      <p:pic>
        <p:nvPicPr>
          <p:cNvPr id="13316" name="Picture 4" descr="trsp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068638"/>
            <a:ext cx="15525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trsp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141663"/>
            <a:ext cx="6286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trsp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797425"/>
            <a:ext cx="6381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trsp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844675"/>
            <a:ext cx="6858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trsp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989138"/>
            <a:ext cx="5429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trsp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652963"/>
            <a:ext cx="17049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trsp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24400"/>
            <a:ext cx="8763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11" descr="trsp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644900"/>
            <a:ext cx="6762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trsp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133600"/>
            <a:ext cx="12477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13" descr="trs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57563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trsp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05038"/>
            <a:ext cx="1524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432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6146" name="Презентация" r:id="rId3" imgW="4571822" imgH="3428892" progId="PowerPoint.Show.8">
              <p:embed/>
            </p:oleObj>
          </a:graphicData>
        </a:graphic>
      </p:graphicFrame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150"/>
            <a:ext cx="8229600" cy="725488"/>
          </a:xfrm>
        </p:spPr>
        <p:txBody>
          <a:bodyPr/>
          <a:lstStyle/>
          <a:p>
            <a:r>
              <a:rPr lang="ru-RU" altLang="ru-RU" sz="2800" b="1" i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ТОЛЬКО НА ЖИВОТЕ</a:t>
            </a:r>
            <a:br>
              <a:rPr lang="ru-RU" altLang="ru-RU" sz="2800" b="1" i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</a:br>
            <a:endParaRPr lang="ru-RU" altLang="ru-RU" sz="2800" b="1" i="1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ru-RU" sz="2800" dirty="0">
                <a:solidFill>
                  <a:schemeClr val="accent1">
                    <a:lumMod val="25000"/>
                  </a:schemeClr>
                </a:solidFill>
              </a:rPr>
              <a:t>          </a:t>
            </a:r>
            <a:r>
              <a:rPr lang="ru-RU" altLang="ru-RU" sz="2800" b="1" i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1. В состоянии комы.</a:t>
            </a:r>
          </a:p>
          <a:p>
            <a:pPr>
              <a:buFontTx/>
              <a:buNone/>
            </a:pPr>
            <a:r>
              <a:rPr lang="ru-RU" altLang="ru-RU" sz="2800" b="1" i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         2. При частой рвоте.</a:t>
            </a:r>
          </a:p>
          <a:p>
            <a:pPr>
              <a:buFontTx/>
              <a:buNone/>
            </a:pPr>
            <a:r>
              <a:rPr lang="ru-RU" altLang="ru-RU" sz="2800" b="1" i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         3. В случаях ожогов спины и ягодиц.</a:t>
            </a:r>
          </a:p>
          <a:p>
            <a:pPr>
              <a:buFontTx/>
              <a:buNone/>
            </a:pPr>
            <a:r>
              <a:rPr lang="ru-RU" altLang="ru-RU" sz="2800" b="1" i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         4. При подозрении на повреждение спинного мозга, когда в наличии есть только брезентовые носилки.</a:t>
            </a:r>
          </a:p>
        </p:txBody>
      </p:sp>
      <p:pic>
        <p:nvPicPr>
          <p:cNvPr id="4102" name="Picture 6" descr="pologeniye_postr_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724400"/>
            <a:ext cx="7004050" cy="17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873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6" name="Object 6" descr="ris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7170" name="Презентация" r:id="rId3" imgW="4571822" imgH="3428892" progId="PowerPoint.Show.8">
              <p:embed/>
            </p:oleObj>
          </a:graphicData>
        </a:graphic>
      </p:graphicFrame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dirty="0"/>
              <a:t> </a:t>
            </a:r>
            <a:r>
              <a:rPr lang="ru-RU" altLang="ru-RU" sz="3200" b="1" i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ТОЛЬКО НА СПИНЕ (с приподнятыми или согнутыми в коленях ногами)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de-DE" altLang="ru-RU" sz="2400" dirty="0">
                <a:solidFill>
                  <a:schemeClr val="accent1">
                    <a:lumMod val="25000"/>
                  </a:schemeClr>
                </a:solidFill>
              </a:rPr>
              <a:t>        </a:t>
            </a:r>
            <a:r>
              <a:rPr lang="ru-RU" altLang="ru-RU" sz="24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altLang="ru-RU" sz="2400" b="1" i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1. При проникающих ранениях брюшной полости.</a:t>
            </a:r>
          </a:p>
          <a:p>
            <a:r>
              <a:rPr lang="ru-RU" altLang="ru-RU" sz="2400" b="1" i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         2. При большой кровопотере или подозрении на внутреннее кровотечение.</a:t>
            </a:r>
          </a:p>
          <a:p>
            <a:r>
              <a:rPr lang="ru-RU" altLang="ru-RU" sz="2400" b="1" i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         3. При переломах нижних конечностей.</a:t>
            </a:r>
          </a:p>
        </p:txBody>
      </p:sp>
      <p:pic>
        <p:nvPicPr>
          <p:cNvPr id="5128" name="Picture 8" descr="transportirovka_perevozka_lezhachih_bolnyh_s_podemom_na_etazh_24581188_1_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89138"/>
            <a:ext cx="3689350" cy="3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414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4" name="Object 6" descr="ris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-38100" y="-82550"/>
          <a:ext cx="9182100" cy="6940550"/>
        </p:xfrm>
        <a:graphic>
          <a:graphicData uri="http://schemas.openxmlformats.org/presentationml/2006/ole">
            <p:oleObj spid="_x0000_s8194" name="Презентация" r:id="rId3" imgW="4571822" imgH="3428892" progId="PowerPoint.Show.8">
              <p:embed/>
            </p:oleObj>
          </a:graphicData>
        </a:graphic>
      </p:graphicFrame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i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В ПОЗЕ "ЛЯГУШКИ" (с подложенным под колени валиком или на вакуумном матрасе)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000" b="1" i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1. При подозрении на перелом костей таза.</a:t>
            </a:r>
          </a:p>
          <a:p>
            <a:pPr>
              <a:lnSpc>
                <a:spcPct val="90000"/>
              </a:lnSpc>
            </a:pPr>
            <a:r>
              <a:rPr lang="ru-RU" altLang="ru-RU" sz="2000" b="1" i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2. При подозрении на перелом верхней трети бедренной кости, костей тазобедренного сустава.</a:t>
            </a:r>
          </a:p>
          <a:p>
            <a:pPr>
              <a:lnSpc>
                <a:spcPct val="90000"/>
              </a:lnSpc>
            </a:pPr>
            <a:r>
              <a:rPr lang="ru-RU" altLang="ru-RU" sz="2000" b="1" i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3. При подозрении на повреждение позвоночника, спинного мозга.</a:t>
            </a:r>
          </a:p>
          <a:p>
            <a:pPr>
              <a:lnSpc>
                <a:spcPct val="90000"/>
              </a:lnSpc>
            </a:pPr>
            <a:r>
              <a:rPr lang="ru-RU" altLang="ru-RU" sz="2000" b="1" i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При травмах позвоночника, таза - переносить только на твердых носилках, на щите, двери или на вакуумных матрасах.</a:t>
            </a:r>
          </a:p>
        </p:txBody>
      </p:sp>
      <p:pic>
        <p:nvPicPr>
          <p:cNvPr id="7177" name="Picture 9" descr="ris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28775"/>
            <a:ext cx="375602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fai0060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4149725"/>
            <a:ext cx="4032250" cy="15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88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391</TotalTime>
  <Words>1326</Words>
  <Application>Microsoft Office PowerPoint</Application>
  <PresentationFormat>Экран (4:3)</PresentationFormat>
  <Paragraphs>144</Paragraphs>
  <Slides>31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Оформление по умолчанию</vt:lpstr>
      <vt:lpstr>Открытая</vt:lpstr>
      <vt:lpstr>1_Оформление по умолчанию</vt:lpstr>
      <vt:lpstr>Презентация</vt:lpstr>
      <vt:lpstr>Способы иммобилизации и переноски пострадавшего. Первая медицинская помощь при травмах опорно-двигательного аппарата </vt:lpstr>
      <vt:lpstr>Основными мероприятиями при транспортировке пострадавших являются следующие:</vt:lpstr>
      <vt:lpstr>Слайд 3</vt:lpstr>
      <vt:lpstr> Правильный выбор очередности транспортировки пострадавших</vt:lpstr>
      <vt:lpstr>Общие правила транспортировки пострадавших</vt:lpstr>
      <vt:lpstr> Поза для транспортировки пострадавших определяется с учетом вида травмы и состояния пострадавшего.</vt:lpstr>
      <vt:lpstr>ТОЛЬКО НА ЖИВОТЕ </vt:lpstr>
      <vt:lpstr> ТОЛЬКО НА СПИНЕ (с приподнятыми или согнутыми в коленях ногами)</vt:lpstr>
      <vt:lpstr>В ПОЗЕ "ЛЯГУШКИ" (с подложенным под колени валиком или на вакуумном матрасе)</vt:lpstr>
      <vt:lpstr> ТОЛЬКО СИДЯ ИЛИ ПОЛУСИДЯ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Первая медицинская помощь при травмах живота</vt:lpstr>
      <vt:lpstr>Слайд 28</vt:lpstr>
      <vt:lpstr>Слайд 29</vt:lpstr>
      <vt:lpstr>Первая медицинская помощь при травмах в области таза</vt:lpstr>
      <vt:lpstr>Слайд 31</vt:lpstr>
    </vt:vector>
  </TitlesOfParts>
  <Company>Off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2.3. Первая медицинская помощь при травмах</dc:title>
  <dc:creator>Nik</dc:creator>
  <cp:lastModifiedBy>Alena</cp:lastModifiedBy>
  <cp:revision>48</cp:revision>
  <dcterms:created xsi:type="dcterms:W3CDTF">2008-02-14T18:14:33Z</dcterms:created>
  <dcterms:modified xsi:type="dcterms:W3CDTF">2021-11-23T12:38:09Z</dcterms:modified>
</cp:coreProperties>
</file>