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12"/>
  </p:notesMasterIdLst>
  <p:handoutMasterIdLst>
    <p:handoutMasterId r:id="rId13"/>
  </p:handoutMasterIdLst>
  <p:sldIdLst>
    <p:sldId id="256" r:id="rId2"/>
    <p:sldId id="286" r:id="rId3"/>
    <p:sldId id="275" r:id="rId4"/>
    <p:sldId id="283" r:id="rId5"/>
    <p:sldId id="284" r:id="rId6"/>
    <p:sldId id="285" r:id="rId7"/>
    <p:sldId id="282" r:id="rId8"/>
    <p:sldId id="281" r:id="rId9"/>
    <p:sldId id="280" r:id="rId10"/>
    <p:sldId id="276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6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3E02AA-DF81-4F00-BD4A-9ABDA1310B06}" type="datetimeFigureOut">
              <a:rPr lang="ru-RU" smtClean="0"/>
              <a:t>09.10.2023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F3A9E3-B6C6-475F-9BBF-C4C83D8B3E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4803541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A22BD7-D74D-4ECC-8498-F411D6D541BE}" type="datetimeFigureOut">
              <a:rPr lang="ru-RU" smtClean="0"/>
              <a:t>09.10.2023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3237ED-3076-4734-A284-E5FE3827A7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199534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38199" y="665163"/>
            <a:ext cx="470816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38199" y="3602038"/>
            <a:ext cx="470816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F63B5-D60D-4537-9247-050C3E45847A}" type="datetime1">
              <a:rPr lang="ru-RU" smtClean="0"/>
              <a:t>09.10.2023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283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E3F11-9D91-4000-8BE4-7196B0FCA8AB}" type="datetime1">
              <a:rPr lang="ru-RU" smtClean="0"/>
              <a:t>09.10.2023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8620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4933013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C6727-097A-400B-A872-8FCA7D146DB4}" type="datetime1">
              <a:rPr lang="ru-RU" smtClean="0"/>
              <a:t>09.10.2023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7087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630FA-A272-48CD-8926-32C64B8A9825}" type="datetime1">
              <a:rPr lang="ru-RU" smtClean="0"/>
              <a:t>09.10.2023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бъект 2"/>
          <p:cNvSpPr>
            <a:spLocks noGrp="1"/>
          </p:cNvSpPr>
          <p:nvPr>
            <p:ph idx="13"/>
          </p:nvPr>
        </p:nvSpPr>
        <p:spPr>
          <a:xfrm>
            <a:off x="719528" y="1825625"/>
            <a:ext cx="5087912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666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11977" y="765358"/>
            <a:ext cx="4916670" cy="285273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511976" y="4589463"/>
            <a:ext cx="4835473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6BCCD-5A05-455E-9B67-B7DEBA4507A0}" type="datetime1">
              <a:rPr lang="ru-RU" smtClean="0"/>
              <a:t>09.10.2023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9117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83367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2C2BA-CE90-4668-B320-54E1E5F364F5}" type="datetime1">
              <a:rPr lang="ru-RU" smtClean="0"/>
              <a:t>09.10.2023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1238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72200" y="365125"/>
            <a:ext cx="5183188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C8FF9-26EE-4DA3-A781-B2CE2B39265E}" type="datetime1">
              <a:rPr lang="ru-RU" smtClean="0"/>
              <a:t>09.10.2023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978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9547" y="260194"/>
            <a:ext cx="5087911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25618-197D-4856-8A44-E4A686A3B694}" type="datetime1">
              <a:rPr lang="ru-RU" smtClean="0"/>
              <a:t>09.10.2023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7298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60E11-BD66-4968-9148-8BE419D7623D}" type="datetime1">
              <a:rPr lang="ru-RU" smtClean="0"/>
              <a:t>09.10.2023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6885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586651" cy="140158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80682" y="457201"/>
            <a:ext cx="4774706" cy="564379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58665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1106F-0618-48B0-997F-8E5214CBB981}" type="datetime1">
              <a:rPr lang="ru-RU" smtClean="0"/>
              <a:t>09.10.2023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4471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610662" y="987425"/>
            <a:ext cx="4744726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E5FA7-0419-4576-9289-11A0823B8520}" type="datetime1">
              <a:rPr lang="ru-RU" smtClean="0"/>
              <a:t>09.10.2023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0123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3000"/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PastelsSmooth scaling="55"/>
                    </a14:imgEffect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65888" y="365125"/>
            <a:ext cx="50879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65888" y="1825625"/>
            <a:ext cx="508791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6C3080-9416-4F04-A227-6FD9BC7B6314}" type="datetime1">
              <a:rPr lang="ru-RU" smtClean="0"/>
              <a:t>09.10.2023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921711-B3F4-4B1C-942E-FC3CB36048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2863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6400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2.wdp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feed?section=search&amp;q=#%D0%B4%D0%B5%D0%BD%D1%8C" TargetMode="External"/><Relationship Id="rId7" Type="http://schemas.openxmlformats.org/officeDocument/2006/relationships/image" Target="../media/image17.jpg"/><Relationship Id="rId2" Type="http://schemas.openxmlformats.org/officeDocument/2006/relationships/hyperlink" Target="https://vk.com/feed?section=search&amp;q=#%D0%BF%D1%80%D0%BE%D1%84%D0%B5%D1%81%D1%81%D0%B8%D0%BE%D0%BD%D0%B0%D0%BB%D0%B8%D1%82%D0%B5%D1%82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hyperlink" Target="https://vk.com/feed?section=search&amp;q=#%D0%A1%D0%B2%D0%B5%D1%80%D0%B4%D0%BB%D0%BE%D0%B2%D1%81%D0%BA%D0%B0%D1%8F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3000"/>
                    </a14:imgEffect>
                    <a14:imgEffect>
                      <a14:colorTemperature colorTemp="5900"/>
                    </a14:imgEffect>
                    <a14:imgEffect>
                      <a14:brightnessContrast brigh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09" y="273459"/>
            <a:ext cx="927757" cy="927020"/>
          </a:xfrm>
          <a:prstGeom prst="rect">
            <a:avLst/>
          </a:prstGeom>
          <a:effectLst>
            <a:glow rad="1422400">
              <a:schemeClr val="accent6">
                <a:lumMod val="60000"/>
                <a:lumOff val="40000"/>
                <a:alpha val="64000"/>
              </a:schemeClr>
            </a:glow>
            <a:reflection blurRad="495300" stA="33000" endPos="58000" dist="330200" dir="5400000" sy="-100000" algn="bl" rotWithShape="0"/>
            <a:softEdge rad="0"/>
          </a:effectLst>
          <a:scene3d>
            <a:camera prst="orthographicFront"/>
            <a:lightRig rig="threePt" dir="t"/>
          </a:scene3d>
          <a:sp3d extrusionH="76200">
            <a:extrusionClr>
              <a:schemeClr val="accent6">
                <a:lumMod val="60000"/>
                <a:lumOff val="40000"/>
              </a:schemeClr>
            </a:extrusionClr>
          </a:sp3d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141013" y="226214"/>
            <a:ext cx="10386948" cy="1325563"/>
          </a:xfrm>
          <a:effectLst>
            <a:glow>
              <a:schemeClr val="accent6">
                <a:lumMod val="60000"/>
                <a:lumOff val="40000"/>
              </a:schemeClr>
            </a:glow>
            <a:outerShdw sx="1000" sy="1000" algn="ctr" rotWithShape="0">
              <a:schemeClr val="accent6">
                <a:lumMod val="60000"/>
                <a:lumOff val="40000"/>
              </a:schemeClr>
            </a:outerShdw>
            <a:reflection endPos="0" dir="5400000" sy="-100000" algn="bl" rotWithShape="0"/>
            <a:softEdge rad="38100"/>
          </a:effectLst>
        </p:spPr>
        <p:txBody>
          <a:bodyPr>
            <a:normAutofit/>
          </a:bodyPr>
          <a:lstStyle/>
          <a:p>
            <a:r>
              <a:rPr lang="ru-RU" sz="1800" dirty="0">
                <a:solidFill>
                  <a:schemeClr val="accent6">
                    <a:lumMod val="50000"/>
                  </a:schemeClr>
                </a:solidFill>
                <a:effectLst>
                  <a:glow rad="1574800">
                    <a:schemeClr val="accent6">
                      <a:lumMod val="60000"/>
                      <a:lumOff val="40000"/>
                      <a:alpha val="34000"/>
                    </a:schemeClr>
                  </a:glow>
                  <a:outerShdw blurRad="444500" dist="1181100" sx="1000" sy="1000" algn="tl">
                    <a:srgbClr val="000000">
                      <a:alpha val="2000"/>
                    </a:srgbClr>
                  </a:outerShdw>
                  <a:reflection stA="89000" endPos="10000" dist="50800" dir="5400000" sy="-100000" algn="bl" rotWithShape="0"/>
                </a:effectLst>
                <a:latin typeface="+mn-lt"/>
              </a:rPr>
              <a:t>Государственное автономное профессиональное образовательное учреждение </a:t>
            </a:r>
            <a:br>
              <a:rPr lang="ru-RU" sz="1800" dirty="0">
                <a:solidFill>
                  <a:schemeClr val="accent6">
                    <a:lumMod val="50000"/>
                  </a:schemeClr>
                </a:solidFill>
                <a:effectLst>
                  <a:glow rad="1574800">
                    <a:schemeClr val="accent6">
                      <a:lumMod val="60000"/>
                      <a:lumOff val="40000"/>
                      <a:alpha val="34000"/>
                    </a:schemeClr>
                  </a:glow>
                  <a:outerShdw blurRad="444500" dist="1181100" sx="1000" sy="1000" algn="tl">
                    <a:srgbClr val="000000">
                      <a:alpha val="2000"/>
                    </a:srgbClr>
                  </a:outerShdw>
                  <a:reflection stA="89000" endPos="10000" dist="50800" dir="5400000" sy="-100000" algn="bl" rotWithShape="0"/>
                </a:effectLst>
                <a:latin typeface="+mn-lt"/>
              </a:rPr>
            </a:br>
            <a:r>
              <a:rPr lang="ru-RU" sz="1800" dirty="0">
                <a:solidFill>
                  <a:schemeClr val="accent6">
                    <a:lumMod val="50000"/>
                  </a:schemeClr>
                </a:solidFill>
                <a:effectLst>
                  <a:glow rad="1574800">
                    <a:schemeClr val="accent6">
                      <a:lumMod val="60000"/>
                      <a:lumOff val="40000"/>
                      <a:alpha val="34000"/>
                    </a:schemeClr>
                  </a:glow>
                  <a:outerShdw blurRad="444500" dist="1181100" sx="1000" sy="1000" algn="tl">
                    <a:srgbClr val="000000">
                      <a:alpha val="2000"/>
                    </a:srgbClr>
                  </a:outerShdw>
                  <a:reflection stA="89000" endPos="10000" dist="50800" dir="5400000" sy="-100000" algn="bl" rotWithShape="0"/>
                </a:effectLst>
                <a:latin typeface="+mn-lt"/>
              </a:rPr>
              <a:t>Свердловской области </a:t>
            </a:r>
            <a:br>
              <a:rPr lang="ru-RU" sz="1800" dirty="0">
                <a:solidFill>
                  <a:schemeClr val="accent6">
                    <a:lumMod val="50000"/>
                  </a:schemeClr>
                </a:solidFill>
                <a:effectLst>
                  <a:glow rad="1574800">
                    <a:schemeClr val="accent6">
                      <a:lumMod val="60000"/>
                      <a:lumOff val="40000"/>
                      <a:alpha val="34000"/>
                    </a:schemeClr>
                  </a:glow>
                  <a:outerShdw blurRad="444500" dist="1181100" sx="1000" sy="1000" algn="tl">
                    <a:srgbClr val="000000">
                      <a:alpha val="2000"/>
                    </a:srgbClr>
                  </a:outerShdw>
                  <a:reflection stA="89000" endPos="10000" dist="50800" dir="5400000" sy="-100000" algn="bl" rotWithShape="0"/>
                </a:effectLst>
                <a:latin typeface="+mn-lt"/>
              </a:rPr>
            </a:br>
            <a:r>
              <a:rPr lang="ru-RU" sz="1800" dirty="0">
                <a:solidFill>
                  <a:schemeClr val="accent6">
                    <a:lumMod val="50000"/>
                  </a:schemeClr>
                </a:solidFill>
                <a:effectLst>
                  <a:glow rad="1574800">
                    <a:schemeClr val="accent6">
                      <a:lumMod val="60000"/>
                      <a:lumOff val="40000"/>
                      <a:alpha val="34000"/>
                    </a:schemeClr>
                  </a:glow>
                  <a:outerShdw blurRad="444500" dist="1181100" sx="1000" sy="1000" algn="tl">
                    <a:srgbClr val="000000">
                      <a:alpha val="2000"/>
                    </a:srgbClr>
                  </a:outerShdw>
                  <a:reflection stA="89000" endPos="10000" dist="50800" dir="5400000" sy="-100000" algn="bl" rotWithShape="0"/>
                </a:effectLst>
                <a:latin typeface="+mn-lt"/>
              </a:rPr>
              <a:t>«Талицкий лесотехнический колледж им. </a:t>
            </a:r>
            <a:r>
              <a:rPr lang="ru-RU" sz="1800" dirty="0" err="1">
                <a:solidFill>
                  <a:schemeClr val="accent6">
                    <a:lumMod val="50000"/>
                  </a:schemeClr>
                </a:solidFill>
                <a:effectLst>
                  <a:glow rad="1574800">
                    <a:schemeClr val="accent6">
                      <a:lumMod val="60000"/>
                      <a:lumOff val="40000"/>
                      <a:alpha val="34000"/>
                    </a:schemeClr>
                  </a:glow>
                  <a:outerShdw blurRad="444500" dist="1181100" sx="1000" sy="1000" algn="tl">
                    <a:srgbClr val="000000">
                      <a:alpha val="2000"/>
                    </a:srgbClr>
                  </a:outerShdw>
                  <a:reflection stA="89000" endPos="10000" dist="50800" dir="5400000" sy="-100000" algn="bl" rotWithShape="0"/>
                </a:effectLst>
                <a:latin typeface="+mn-lt"/>
              </a:rPr>
              <a:t>Н.И.Кузнецова</a:t>
            </a:r>
            <a:r>
              <a:rPr lang="ru-RU" sz="1800" dirty="0">
                <a:solidFill>
                  <a:schemeClr val="accent6">
                    <a:lumMod val="50000"/>
                  </a:schemeClr>
                </a:solidFill>
                <a:effectLst>
                  <a:glow rad="1574800">
                    <a:schemeClr val="accent6">
                      <a:lumMod val="60000"/>
                      <a:lumOff val="40000"/>
                      <a:alpha val="34000"/>
                    </a:schemeClr>
                  </a:glow>
                  <a:outerShdw blurRad="444500" dist="1181100" sx="1000" sy="1000" algn="tl">
                    <a:srgbClr val="000000">
                      <a:alpha val="2000"/>
                    </a:srgbClr>
                  </a:outerShdw>
                  <a:reflection stA="89000" endPos="10000" dist="50800" dir="5400000" sy="-100000" algn="bl" rotWithShape="0"/>
                </a:effectLst>
                <a:latin typeface="+mn-lt"/>
              </a:rPr>
              <a:t>»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804" y="2788968"/>
            <a:ext cx="5688626" cy="3567382"/>
          </a:xfrm>
          <a:prstGeom prst="rect">
            <a:avLst/>
          </a:prstGeom>
          <a:effectLst>
            <a:glow>
              <a:schemeClr val="accent1"/>
            </a:glow>
            <a:softEdge rad="1397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8247" y="3813717"/>
            <a:ext cx="1378183" cy="2430966"/>
          </a:xfrm>
          <a:prstGeom prst="rect">
            <a:avLst/>
          </a:prstGeom>
          <a:effectLst>
            <a:softEdge rad="139700"/>
          </a:effectLst>
        </p:spPr>
      </p:pic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>
          <a:xfrm>
            <a:off x="9103167" y="6330043"/>
            <a:ext cx="2923035" cy="365125"/>
          </a:xfrm>
        </p:spPr>
        <p:txBody>
          <a:bodyPr/>
          <a:lstStyle/>
          <a:p>
            <a:r>
              <a:rPr lang="ru-RU" sz="1800" dirty="0" smtClean="0">
                <a:solidFill>
                  <a:schemeClr val="tx1"/>
                </a:solidFill>
                <a:latin typeface="Constantia" panose="02030602050306030303" pitchFamily="18" charset="0"/>
              </a:rPr>
              <a:t>Методист: </a:t>
            </a:r>
            <a:r>
              <a:rPr lang="ru-RU" sz="1800" dirty="0" err="1" smtClean="0">
                <a:solidFill>
                  <a:schemeClr val="tx1"/>
                </a:solidFill>
                <a:latin typeface="Constantia" panose="02030602050306030303" pitchFamily="18" charset="0"/>
              </a:rPr>
              <a:t>Охоткина</a:t>
            </a:r>
            <a:r>
              <a:rPr lang="ru-RU" sz="1800" dirty="0" smtClean="0">
                <a:solidFill>
                  <a:schemeClr val="tx1"/>
                </a:solidFill>
                <a:latin typeface="Constantia" panose="02030602050306030303" pitchFamily="18" charset="0"/>
              </a:rPr>
              <a:t> С.В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6"/>
          <a:srcRect l="16674" t="-1651" r="12341" b="1651"/>
          <a:stretch/>
        </p:blipFill>
        <p:spPr>
          <a:xfrm>
            <a:off x="6220578" y="2733367"/>
            <a:ext cx="5765181" cy="362298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518969" y="6117208"/>
            <a:ext cx="11683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ТУГУЛЫМ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215" y="1282403"/>
            <a:ext cx="5766933" cy="15065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21661" y="1185417"/>
            <a:ext cx="3164098" cy="19143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23713" y="844992"/>
            <a:ext cx="4066384" cy="4389500"/>
          </a:xfrm>
          <a:prstGeom prst="rect">
            <a:avLst/>
          </a:prstGeom>
        </p:spPr>
      </p:pic>
      <p:sp>
        <p:nvSpPr>
          <p:cNvPr id="16" name="Заголовок 5"/>
          <p:cNvSpPr txBox="1">
            <a:spLocks/>
          </p:cNvSpPr>
          <p:nvPr/>
        </p:nvSpPr>
        <p:spPr>
          <a:xfrm>
            <a:off x="5890337" y="1842933"/>
            <a:ext cx="3089030" cy="5820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6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№ 5 сентябрь 2023 года</a:t>
            </a:r>
            <a:endParaRPr lang="ru-RU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9274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Посвящение в студенты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t>10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90302" y="1458613"/>
            <a:ext cx="5287156" cy="3550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27 сентября в </a:t>
            </a:r>
            <a:r>
              <a:rPr lang="ru-RU" sz="1600" dirty="0" smtClean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состоялось </a:t>
            </a:r>
            <a:r>
              <a:rPr lang="ru-RU" sz="1600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яркое событие – Посвящение в студенты. Посвящение в студенты это важный и волнительный момент в жизни первокурсника, полный ярких эмоций и незабываемых впечатлений.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​</a:t>
            </a:r>
            <a:r>
              <a:rPr lang="ru-RU" sz="1600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Constantia" panose="02030602050306030303" pitchFamily="18" charset="0"/>
              </a:rPr>
              <a:t>В</a:t>
            </a:r>
            <a:r>
              <a:rPr lang="ru-RU" sz="1600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Constantia" panose="02030602050306030303" pitchFamily="18" charset="0"/>
              </a:rPr>
              <a:t>этот</a:t>
            </a:r>
            <a:r>
              <a:rPr lang="ru-RU" sz="1600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Constantia" panose="02030602050306030303" pitchFamily="18" charset="0"/>
              </a:rPr>
              <a:t>день</a:t>
            </a:r>
            <a:r>
              <a:rPr lang="ru-RU" sz="1600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Constantia" panose="02030602050306030303" pitchFamily="18" charset="0"/>
              </a:rPr>
              <a:t>студенты</a:t>
            </a:r>
            <a:r>
              <a:rPr lang="ru-RU" sz="1600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Constantia" panose="02030602050306030303" pitchFamily="18" charset="0"/>
              </a:rPr>
              <a:t>и</a:t>
            </a:r>
            <a:r>
              <a:rPr lang="ru-RU" sz="1600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Constantia" panose="02030602050306030303" pitchFamily="18" charset="0"/>
              </a:rPr>
              <a:t>преподаватели</a:t>
            </a:r>
            <a:r>
              <a:rPr lang="ru-RU" sz="1600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Constantia" panose="02030602050306030303" pitchFamily="18" charset="0"/>
              </a:rPr>
              <a:t>собрались</a:t>
            </a:r>
            <a:r>
              <a:rPr lang="ru-RU" sz="1600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Constantia" panose="02030602050306030303" pitchFamily="18" charset="0"/>
              </a:rPr>
              <a:t>в</a:t>
            </a:r>
            <a:r>
              <a:rPr lang="ru-RU" sz="1600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Constantia" panose="02030602050306030303" pitchFamily="18" charset="0"/>
              </a:rPr>
              <a:t>актовом</a:t>
            </a:r>
            <a:r>
              <a:rPr lang="ru-RU" sz="1600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Constantia" panose="02030602050306030303" pitchFamily="18" charset="0"/>
              </a:rPr>
              <a:t>зале</a:t>
            </a:r>
            <a:r>
              <a:rPr lang="ru-RU" sz="1600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1600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Constantia" panose="02030602050306030303" pitchFamily="18" charset="0"/>
              </a:rPr>
              <a:t>чтобы</a:t>
            </a:r>
            <a:r>
              <a:rPr lang="ru-RU" sz="1600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Constantia" panose="02030602050306030303" pitchFamily="18" charset="0"/>
              </a:rPr>
              <a:t>поучаствовать</a:t>
            </a:r>
            <a:r>
              <a:rPr lang="ru-RU" sz="1600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Constantia" panose="02030602050306030303" pitchFamily="18" charset="0"/>
              </a:rPr>
              <a:t>в</a:t>
            </a:r>
            <a:r>
              <a:rPr lang="ru-RU" sz="1600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Constantia" panose="02030602050306030303" pitchFamily="18" charset="0"/>
              </a:rPr>
              <a:t>праздничном</a:t>
            </a:r>
            <a:r>
              <a:rPr lang="ru-RU" sz="1600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Constantia" panose="02030602050306030303" pitchFamily="18" charset="0"/>
              </a:rPr>
              <a:t>концер</a:t>
            </a:r>
            <a:r>
              <a:rPr lang="ru-RU" sz="1600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те. Заведующий филиалом </a:t>
            </a:r>
            <a:r>
              <a:rPr lang="ru-RU" sz="1600" dirty="0" err="1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Семакова</a:t>
            </a:r>
            <a:r>
              <a:rPr lang="ru-RU" sz="1600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Ю.И. обратилась к «виновникам торжества» со словами напутствия и пожелала им успехов в нелегком труде – учебе, заверив первокурсников, что жизнь в колледже будет интересной и содержательной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b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436425" y="342121"/>
            <a:ext cx="5317177" cy="2232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Были исполнены лучшие номера, ребята показали свои таланты, не оставив равнодушным ни единого человека в зрительном зале.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​</a:t>
            </a:r>
            <a:r>
              <a:rPr lang="ru-RU" sz="1600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ru-RU" sz="1600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Студенты с гордостью произнесли клятву первокурсника. Посвящение первокурсников – первый шаг к сплочению студентов, так как на этом празднике ребята успевают не только познакомиться друг с другом, но и показать свои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таланты.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https://sun9-25.userapi.com/impg/p_VdS_qRd_hKlVoZUWtyzHn8LmkDfkm5S2GuOQ/KyCGpucjH10.jpg?size=1080x560&amp;quality=95&amp;sign=4e4cbb09aa707df3bd1f6e73aa62aea1&amp;type=album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6" r="19977" b="18350"/>
          <a:stretch/>
        </p:blipFill>
        <p:spPr bwMode="auto">
          <a:xfrm>
            <a:off x="6436425" y="2568380"/>
            <a:ext cx="3499942" cy="217012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https://sun9-10.userapi.com/impg/wy7kN_brOak_gWcFcrPCJWewHmbTZPWENIIbCg/gE7eEzB_LJg.jpg?size=1122x798&amp;quality=95&amp;sign=bf431a293d20495069ed8dda107b28e3&amp;type=album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9" t="5040" b="17471"/>
          <a:stretch/>
        </p:blipFill>
        <p:spPr bwMode="auto">
          <a:xfrm>
            <a:off x="606420" y="4463097"/>
            <a:ext cx="3032760" cy="207581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https://sun9-53.userapi.com/impg/tSoBptFefvK_6iq-Y45DUBPF-90wd3Vogiy4Lg/4d3K7ZPG6aI.jpg?size=1080x580&amp;quality=95&amp;sign=1e0909cf57f87fbf90788dc4c841c0a2&amp;type=album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9" r="20936" b="6231"/>
          <a:stretch/>
        </p:blipFill>
        <p:spPr bwMode="auto">
          <a:xfrm>
            <a:off x="8480105" y="4192953"/>
            <a:ext cx="3355139" cy="238698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26699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6211" y="0"/>
            <a:ext cx="5087911" cy="1325563"/>
          </a:xfrm>
        </p:spPr>
        <p:txBody>
          <a:bodyPr/>
          <a:lstStyle/>
          <a:p>
            <a:r>
              <a:rPr lang="ru-RU" dirty="0" smtClean="0"/>
              <a:t>День знаний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t>2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04540" y="839847"/>
            <a:ext cx="571125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C2D2E"/>
                </a:solidFill>
                <a:latin typeface="Times New Roman" panose="02020603050405020304" pitchFamily="18" charset="0"/>
              </a:rPr>
              <a:t>1 сентября 2023 г. в  </a:t>
            </a:r>
            <a:r>
              <a:rPr lang="ru-RU" dirty="0" err="1">
                <a:solidFill>
                  <a:srgbClr val="2C2D2E"/>
                </a:solidFill>
                <a:latin typeface="Times New Roman" panose="02020603050405020304" pitchFamily="18" charset="0"/>
              </a:rPr>
              <a:t>Тугулымском</a:t>
            </a:r>
            <a:r>
              <a:rPr lang="ru-RU" dirty="0">
                <a:solidFill>
                  <a:srgbClr val="2C2D2E"/>
                </a:solidFill>
                <a:latin typeface="Times New Roman" panose="02020603050405020304" pitchFamily="18" charset="0"/>
              </a:rPr>
              <a:t> филиале ГАПОУ СО «ТЛК им. Н. И. Кузнецова»  прошла торжественная линейка, посвященная началу учебного года – Дню знаний. По обычаю, с приветственным словом выступила заведующий филиалом </a:t>
            </a:r>
            <a:r>
              <a:rPr lang="ru-RU" dirty="0" err="1">
                <a:solidFill>
                  <a:srgbClr val="2C2D2E"/>
                </a:solidFill>
                <a:latin typeface="Times New Roman" panose="02020603050405020304" pitchFamily="18" charset="0"/>
              </a:rPr>
              <a:t>Семакова</a:t>
            </a:r>
            <a:r>
              <a:rPr lang="ru-RU" dirty="0">
                <a:solidFill>
                  <a:srgbClr val="2C2D2E"/>
                </a:solidFill>
                <a:latin typeface="Times New Roman" panose="02020603050405020304" pitchFamily="18" charset="0"/>
              </a:rPr>
              <a:t> Юлия Игоревна. </a:t>
            </a:r>
            <a:r>
              <a:rPr lang="ru-RU" dirty="0" smtClean="0">
                <a:solidFill>
                  <a:srgbClr val="2C2D2E"/>
                </a:solidFill>
                <a:latin typeface="Times New Roman" panose="02020603050405020304" pitchFamily="18" charset="0"/>
              </a:rPr>
              <a:t>В адрес студентов прозвучали </a:t>
            </a:r>
            <a:r>
              <a:rPr lang="ru-RU" dirty="0">
                <a:solidFill>
                  <a:srgbClr val="2C2D2E"/>
                </a:solidFill>
                <a:latin typeface="Times New Roman" panose="02020603050405020304" pitchFamily="18" charset="0"/>
              </a:rPr>
              <a:t>очень важные напутственные слова о том, насколько же сейчас востребовано в нашей стране среднее профессиональное образование, и как нужны нашим предприятиям высококвалифицированные специалисты. К поздравлению студентов и педагогического коллектива присоединился и   начальник отделения Госавтоинспекции Кондратьев Николай Юрьевич, пожелав ребятам успехов в учебном году. Также с напутственными словами выступил ведущий специалист по экспертизе качества образования ТГО Кондратьева Светлана Александровна и вручила грамоты активистам нашего филиала, которые приняли участие в работе Корпуса в качестве федеральных общественных наблюдателей при проведении ГИА.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278088" y="168430"/>
            <a:ext cx="552598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2C2D2E"/>
                </a:solidFill>
                <a:latin typeface="Times New Roman" panose="02020603050405020304" pitchFamily="18" charset="0"/>
              </a:rPr>
              <a:t>На праздничной линейке обучающимся были торжественно вручены грамоты. Награждали отличников учебы, хорошистов и активистов, принимавших участие во множестве различных мероприятий (</a:t>
            </a:r>
            <a:r>
              <a:rPr lang="ru-RU" dirty="0" err="1">
                <a:solidFill>
                  <a:srgbClr val="2C2D2E"/>
                </a:solidFill>
                <a:latin typeface="Times New Roman" panose="02020603050405020304" pitchFamily="18" charset="0"/>
              </a:rPr>
              <a:t>волонтерство</a:t>
            </a:r>
            <a:r>
              <a:rPr lang="ru-RU" dirty="0">
                <a:solidFill>
                  <a:srgbClr val="2C2D2E"/>
                </a:solidFill>
                <a:latin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2C2D2E"/>
                </a:solidFill>
                <a:latin typeface="Times New Roman" panose="02020603050405020304" pitchFamily="18" charset="0"/>
              </a:rPr>
              <a:t>профориентационные</a:t>
            </a:r>
            <a:r>
              <a:rPr lang="ru-RU" dirty="0">
                <a:solidFill>
                  <a:srgbClr val="2C2D2E"/>
                </a:solidFill>
                <a:latin typeface="Times New Roman" panose="02020603050405020304" pitchFamily="18" charset="0"/>
              </a:rPr>
              <a:t> работы и </a:t>
            </a:r>
            <a:r>
              <a:rPr lang="ru-RU" dirty="0" err="1">
                <a:solidFill>
                  <a:srgbClr val="2C2D2E"/>
                </a:solidFill>
                <a:latin typeface="Times New Roman" panose="02020603050405020304" pitchFamily="18" charset="0"/>
              </a:rPr>
              <a:t>т.д</a:t>
            </a:r>
            <a:r>
              <a:rPr lang="ru-RU" dirty="0">
                <a:solidFill>
                  <a:srgbClr val="2C2D2E"/>
                </a:solidFill>
                <a:latin typeface="Times New Roman" panose="02020603050405020304" pitchFamily="18" charset="0"/>
              </a:rPr>
              <a:t>). После торжественного начала учебного года обучающиеся и педагоги разошлись по </a:t>
            </a:r>
            <a:r>
              <a:rPr lang="ru-RU" dirty="0" smtClean="0">
                <a:solidFill>
                  <a:srgbClr val="2C2D2E"/>
                </a:solidFill>
                <a:latin typeface="Times New Roman" panose="02020603050405020304" pitchFamily="18" charset="0"/>
              </a:rPr>
              <a:t>аудиториям.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012" y="2440218"/>
            <a:ext cx="3818470" cy="286385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8" t="12883" r="25427" b="26892"/>
          <a:stretch/>
        </p:blipFill>
        <p:spPr>
          <a:xfrm>
            <a:off x="9781896" y="4135664"/>
            <a:ext cx="1733797" cy="222068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https://phonoteka.org/uploads/posts/2023-03/1679691481_phonoteka-org-p-shkolnii-kolokolchik-oboi-instagram-6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759" y="4500717"/>
            <a:ext cx="2038195" cy="203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0449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Выборы старосты общежития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t>3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91886" y="1585757"/>
            <a:ext cx="5568982" cy="2746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11 сентября в общежитии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​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​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Constantia" panose="02030602050306030303" pitchFamily="18" charset="0"/>
              </a:rPr>
              <a:t>ГАПОУ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Constantia" panose="02030602050306030303" pitchFamily="18" charset="0"/>
              </a:rPr>
              <a:t>СО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Constantia" panose="02030602050306030303" pitchFamily="18" charset="0"/>
              </a:rPr>
              <a:t>«ТЛК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Constantia" panose="02030602050306030303" pitchFamily="18" charset="0"/>
              </a:rPr>
              <a:t>им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Constantia" panose="02030602050306030303" pitchFamily="18" charset="0"/>
              </a:rPr>
              <a:t>Н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Constantia" panose="02030602050306030303" pitchFamily="18" charset="0"/>
              </a:rPr>
              <a:t>И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Constantia" panose="02030602050306030303" pitchFamily="18" charset="0"/>
              </a:rPr>
              <a:t>Кузнецова»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Constantia" panose="02030602050306030303" pitchFamily="18" charset="0"/>
              </a:rPr>
              <a:t>Тугулымского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Constantia" panose="02030602050306030303" pitchFamily="18" charset="0"/>
              </a:rPr>
              <a:t>филиала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Constantia" panose="02030602050306030303" pitchFamily="18" charset="0"/>
              </a:rPr>
              <a:t>прошли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Constantia" panose="02030602050306030303" pitchFamily="18" charset="0"/>
              </a:rPr>
              <a:t>выборы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Constantia" panose="02030602050306030303" pitchFamily="18" charset="0"/>
              </a:rPr>
              <a:t>старосты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Кандидаты рассказывали о себе, как о будущем старосте. Ребята проживающие в общежитии приняли участие в голосовании. В ходе выборов старостой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​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Constantia" panose="02030602050306030303" pitchFamily="18" charset="0"/>
              </a:rPr>
              <a:t>в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Constantia" panose="02030602050306030303" pitchFamily="18" charset="0"/>
              </a:rPr>
              <a:t>общежитии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Constantia" panose="02030602050306030303" pitchFamily="18" charset="0"/>
              </a:rPr>
              <a:t>стал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Constantia" panose="02030602050306030303" pitchFamily="18" charset="0"/>
              </a:rPr>
              <a:t>Бесфамильный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Constantia" panose="02030602050306030303" pitchFamily="18" charset="0"/>
              </a:rPr>
              <a:t>Роман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Constantia" panose="02030602050306030303" pitchFamily="18" charset="0"/>
              </a:rPr>
              <a:t>а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Constantia" panose="02030602050306030303" pitchFamily="18" charset="0"/>
              </a:rPr>
              <a:t>его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Constantia" panose="02030602050306030303" pitchFamily="18" charset="0"/>
              </a:rPr>
              <a:t>заместителем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Constantia" panose="02030602050306030303" pitchFamily="18" charset="0"/>
              </a:rPr>
              <a:t>стала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Constantia" panose="02030602050306030303" pitchFamily="18" charset="0"/>
              </a:rPr>
              <a:t>Алферова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Constantia" panose="02030602050306030303" pitchFamily="18" charset="0"/>
              </a:rPr>
              <a:t>Полина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​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Constantia" panose="02030602050306030303" pitchFamily="18" charset="0"/>
              </a:rPr>
              <a:t>Мы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Constantia" panose="02030602050306030303" pitchFamily="18" charset="0"/>
              </a:rPr>
              <a:t>желаем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​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​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Constantia" panose="02030602050306030303" pitchFamily="18" charset="0"/>
              </a:rPr>
              <a:t>ребятам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Constantia" panose="02030602050306030303" pitchFamily="18" charset="0"/>
              </a:rPr>
              <a:t>успехов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и удачи в вашей дальнейшей деятельности!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https://sun9-11.userapi.com/impg/mxTa5uIFpS9dtnfe_W8yZ1721pTnJJ1C4T0uPQ/Rg3p8usn29A.jpg?size=1280x1022&amp;quality=95&amp;sign=51f0815771213464dc6dedd6aa76a2f3&amp;type=album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809" y="1146370"/>
            <a:ext cx="4667992" cy="38887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73480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Шагнувшая в вечность…….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t>4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491344" y="1923802"/>
            <a:ext cx="2434443" cy="3055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13 сентября студенты </a:t>
            </a:r>
            <a:r>
              <a:rPr lang="ru-RU" dirty="0" smtClean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1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и 2 курсов посетили центральную </a:t>
            </a:r>
            <a:r>
              <a:rPr lang="ru-RU" dirty="0" smtClean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библиотеку,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тема встречи "Путь в бессмертие" 100 лет со дня рождения героя советского союза Зои Космодемьянской.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webpulse.imgsmail.ru/imgpreview?mb=webpulse&amp;key=pulse_cabinet-image-bda0f06b-01f5-48c4-8084-96fc767eee5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53" y="1692635"/>
            <a:ext cx="2973892" cy="405055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Рисунок 5" descr="https://sun9-17.userapi.com/impg/OuYu2faoXH6bVOkxKQRifN1IHWkprrjvxmY29w/59rnbW_C9A8.jpg?size=1280x961&amp;quality=95&amp;sign=d14dc74899df01983d9e08eddc387cd5&amp;type=album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927" y="1498747"/>
            <a:ext cx="5142015" cy="369076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6542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9547" y="260195"/>
            <a:ext cx="5224365" cy="131922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Конкурс «Педагогический блог»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t>5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51889" y="1708333"/>
            <a:ext cx="546202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</a:rPr>
              <a:t>Участие в конкурсе к празднованию Дня </a:t>
            </a:r>
            <a:r>
              <a:rPr lang="ru-RU" dirty="0" smtClean="0">
                <a:solidFill>
                  <a:srgbClr val="000000"/>
                </a:solidFill>
                <a:latin typeface="Constantia" panose="02030602050306030303" pitchFamily="18" charset="0"/>
              </a:rPr>
              <a:t>СПО продолжается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</a:rPr>
              <a:t>.</a:t>
            </a:r>
            <a:r>
              <a:rPr lang="ru-RU" dirty="0">
                <a:latin typeface="Constantia" panose="02030602050306030303" pitchFamily="18" charset="0"/>
              </a:rPr>
              <a:t/>
            </a:r>
            <a:br>
              <a:rPr lang="ru-RU" dirty="0">
                <a:latin typeface="Constantia" panose="02030602050306030303" pitchFamily="18" charset="0"/>
              </a:rPr>
            </a:b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</a:rPr>
              <a:t>На этот раз в номинации конкурса "Педагогический </a:t>
            </a:r>
            <a:r>
              <a:rPr lang="ru-RU" dirty="0" smtClean="0">
                <a:solidFill>
                  <a:srgbClr val="000000"/>
                </a:solidFill>
                <a:latin typeface="Constantia" panose="02030602050306030303" pitchFamily="18" charset="0"/>
              </a:rPr>
              <a:t>блог» принял участие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</a:rPr>
              <a:t>преподаватель </a:t>
            </a:r>
            <a:r>
              <a:rPr lang="ru-RU" dirty="0" smtClean="0">
                <a:solidFill>
                  <a:srgbClr val="000000"/>
                </a:solidFill>
                <a:latin typeface="Constantia" panose="02030602050306030303" pitchFamily="18" charset="0"/>
              </a:rPr>
              <a:t>Орлов Николай Николаевич</a:t>
            </a:r>
            <a:r>
              <a:rPr lang="ru-RU" dirty="0" smtClean="0">
                <a:solidFill>
                  <a:srgbClr val="000000"/>
                </a:solidFill>
              </a:rPr>
              <a:t>. </a:t>
            </a:r>
            <a:r>
              <a:rPr lang="ru-RU" dirty="0" smtClean="0">
                <a:solidFill>
                  <a:srgbClr val="000000"/>
                </a:solidFill>
                <a:latin typeface="Constantia" panose="02030602050306030303" pitchFamily="18" charset="0"/>
              </a:rPr>
              <a:t>В своем видеоролике он рассказал о себе, своих успехах и достижениях в спорте и воспитании подрастающего поколения.</a:t>
            </a:r>
          </a:p>
          <a:p>
            <a:pPr algn="just"/>
            <a:endParaRPr lang="ru-RU" dirty="0" smtClean="0">
              <a:solidFill>
                <a:srgbClr val="000000"/>
              </a:solidFill>
            </a:endParaRPr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Constantia" panose="02030602050306030303" pitchFamily="18" charset="0"/>
                <a:hlinkClick r:id="rId2"/>
              </a:rPr>
              <a:t>#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Constantia" panose="02030602050306030303" pitchFamily="18" charset="0"/>
                <a:hlinkClick r:id="rId2"/>
              </a:rPr>
              <a:t>профессионалитет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Constantia" panose="02030602050306030303" pitchFamily="18" charset="0"/>
              </a:rPr>
              <a:t/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  <a:latin typeface="Constantia" panose="02030602050306030303" pitchFamily="18" charset="0"/>
              </a:rPr>
            </a:b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Constantia" panose="02030602050306030303" pitchFamily="18" charset="0"/>
                <a:hlinkClick r:id="rId3"/>
              </a:rPr>
              <a:t>#</a:t>
            </a:r>
            <a:r>
              <a:rPr lang="ru-RU" u="sng" dirty="0" smtClean="0">
                <a:solidFill>
                  <a:schemeClr val="accent1">
                    <a:lumMod val="75000"/>
                  </a:schemeClr>
                </a:solidFill>
                <a:latin typeface="Constantia" panose="02030602050306030303" pitchFamily="18" charset="0"/>
                <a:hlinkClick r:id="rId3"/>
              </a:rPr>
              <a:t>день</a:t>
            </a:r>
            <a:r>
              <a:rPr lang="ru-RU" u="sng" dirty="0">
                <a:solidFill>
                  <a:schemeClr val="accent1">
                    <a:lumMod val="75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ru-RU" u="sng" dirty="0" smtClean="0">
                <a:solidFill>
                  <a:schemeClr val="accent1">
                    <a:lumMod val="75000"/>
                  </a:schemeClr>
                </a:solidFill>
                <a:latin typeface="Constantia" panose="02030602050306030303" pitchFamily="18" charset="0"/>
              </a:rPr>
              <a:t>СПО2023</a:t>
            </a:r>
            <a:r>
              <a:rPr lang="ru-RU" u="sng" dirty="0">
                <a:solidFill>
                  <a:schemeClr val="accent1">
                    <a:lumMod val="75000"/>
                  </a:schemeClr>
                </a:solidFill>
                <a:latin typeface="Constantia" panose="02030602050306030303" pitchFamily="18" charset="0"/>
              </a:rPr>
              <a:t/>
            </a:r>
            <a:br>
              <a:rPr lang="ru-RU" u="sng" dirty="0">
                <a:solidFill>
                  <a:schemeClr val="accent1">
                    <a:lumMod val="75000"/>
                  </a:schemeClr>
                </a:solidFill>
                <a:latin typeface="Constantia" panose="02030602050306030303" pitchFamily="18" charset="0"/>
              </a:rPr>
            </a:b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Constantia" panose="02030602050306030303" pitchFamily="18" charset="0"/>
                <a:hlinkClick r:id="rId4"/>
              </a:rPr>
              <a:t>#Свердловская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Constantia" panose="02030602050306030303" pitchFamily="18" charset="0"/>
              </a:rPr>
              <a:t> область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703" y="226475"/>
            <a:ext cx="4074663" cy="27185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38" b="22503"/>
          <a:stretch/>
        </p:blipFill>
        <p:spPr>
          <a:xfrm>
            <a:off x="3145589" y="4111913"/>
            <a:ext cx="2631869" cy="224443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336" y="3233592"/>
            <a:ext cx="4188030" cy="314102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504638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Спорт-это жизнь…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t>6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51213" y="1846917"/>
            <a:ext cx="5226245" cy="2879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</a:rPr>
              <a:t>В</a:t>
            </a:r>
            <a:r>
              <a:rPr lang="ru-RU" dirty="0" smtClean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</a:rPr>
              <a:t>декаде бега приняли участие 91 студент, а в Кроссе нации – 21 человек, из которых двое являются преподавателями. По результатам кросса 2 место занял </a:t>
            </a:r>
            <a:r>
              <a:rPr lang="ru-RU" dirty="0" err="1">
                <a:solidFill>
                  <a:srgbClr val="000000"/>
                </a:solidFill>
                <a:latin typeface="Constantia" panose="02030602050306030303" pitchFamily="18" charset="0"/>
              </a:rPr>
              <a:t>Бревняков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</a:rPr>
              <a:t> Евгений, группа АДП-21, </a:t>
            </a:r>
            <a:r>
              <a:rPr lang="ru-RU" dirty="0" err="1">
                <a:solidFill>
                  <a:srgbClr val="000000"/>
                </a:solidFill>
                <a:latin typeface="Constantia" panose="02030602050306030303" pitchFamily="18" charset="0"/>
              </a:rPr>
              <a:t>Камаев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</a:rPr>
              <a:t> Александр из группы МСХ-11 занял 3 место, и Карпов Дмитрий из группы МСХ-11 занял 8 место.</a:t>
            </a:r>
            <a:r>
              <a:rPr lang="ru-RU" dirty="0">
                <a:latin typeface="Constantia" panose="02030602050306030303" pitchFamily="18" charset="0"/>
              </a:rPr>
              <a:t/>
            </a:r>
            <a:br>
              <a:rPr lang="ru-RU" dirty="0">
                <a:latin typeface="Constantia" panose="02030602050306030303" pitchFamily="18" charset="0"/>
              </a:rPr>
            </a:b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</a:rPr>
              <a:t>Поздравляем всех ребят с их новыми достижениями и желаем спортивных успехов в дальнейшем!</a:t>
            </a:r>
            <a:endParaRPr lang="ru-RU" dirty="0">
              <a:latin typeface="Constantia" panose="020306020503060303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98"/>
          <a:stretch/>
        </p:blipFill>
        <p:spPr>
          <a:xfrm>
            <a:off x="6647213" y="366384"/>
            <a:ext cx="4409704" cy="268557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4" r="24004"/>
          <a:stretch/>
        </p:blipFill>
        <p:spPr>
          <a:xfrm>
            <a:off x="7968342" y="3227201"/>
            <a:ext cx="2161309" cy="312914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07685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«Трезвость-норма жизни»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t>7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8920" y="1498522"/>
            <a:ext cx="4815965" cy="4834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21 сентября студенты первых курсов посетили центральную библиотеку, темой встречи которой стала «Норма жизни ТРЕЗВОСТЬ». Библиотекарь познакомила обучающихся с историей Дня трезвости, вместе участники мероприятия попытались ответить на вопросы: каковы причины и особенности алкоголизма, каковы действенные методы профилактики пьянства? Также студенты приняли участие в практикуме: были смоделированы жизненные ситуации и найдены пути выхода из них. В свою очередь наши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​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Constantia" panose="02030602050306030303" pitchFamily="18" charset="0"/>
              </a:rPr>
              <a:t>студенты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Constantia" panose="02030602050306030303" pitchFamily="18" charset="0"/>
              </a:rPr>
              <a:t>подготовили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Constantia" panose="02030602050306030303" pitchFamily="18" charset="0"/>
              </a:rPr>
              <a:t>и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Constantia" panose="02030602050306030303" pitchFamily="18" charset="0"/>
              </a:rPr>
              <a:t>раздали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Constantia" panose="02030602050306030303" pitchFamily="18" charset="0"/>
              </a:rPr>
              <a:t>информационные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Constantia" panose="02030602050306030303" pitchFamily="18" charset="0"/>
              </a:rPr>
              <a:t>буклеты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Constantia" panose="02030602050306030303" pitchFamily="18" charset="0"/>
              </a:rPr>
              <a:t>«Трезвость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Constantia" panose="02030602050306030303" pitchFamily="18" charset="0"/>
              </a:rPr>
              <a:t>–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Constantia" panose="02030602050306030303" pitchFamily="18" charset="0"/>
              </a:rPr>
              <a:t>выбор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Constantia" panose="02030602050306030303" pitchFamily="18" charset="0"/>
              </a:rPr>
              <a:t>сильных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!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Constantia" panose="02030602050306030303" pitchFamily="18" charset="0"/>
              </a:rPr>
              <a:t>»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Constantia" panose="02030602050306030303" pitchFamily="18" charset="0"/>
              </a:rPr>
              <a:t>жителям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Constantia" panose="02030602050306030303" pitchFamily="18" charset="0"/>
              </a:rPr>
              <a:t>Тугулыма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https://sun9-56.userapi.com/impg/ghN6Ha-yAEEoyOIe1ijLRlB3Mk8R6QwKLGqPCg/MfV5A9HbOF4.jpg?size=1280x960&amp;quality=95&amp;sign=3c8be2234e033c05f3d26181aed9c70b&amp;type=album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886" y="430790"/>
            <a:ext cx="3835189" cy="2811439"/>
          </a:xfrm>
          <a:prstGeom prst="snip2DiagRect">
            <a:avLst>
              <a:gd name="adj1" fmla="val 3574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https://sun9-71.userapi.com/impg/uAET_eWkElvaire7VVAB6mn-o67uAhPpmJtodA/OV3jAeuftDo.jpg?size=1280x960&amp;quality=95&amp;sign=155cd60c40d4c13c3981b38e43eebb55&amp;type=album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2"/>
          <a:stretch/>
        </p:blipFill>
        <p:spPr bwMode="auto">
          <a:xfrm>
            <a:off x="8502733" y="3716860"/>
            <a:ext cx="3396342" cy="2767067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https://sun9-69.userapi.com/impg/hYaGHaiAykg8i6LrCY7pW3qfNe3SWnk10lDRbg/-uErEPVfAZM.jpg?size=810x1080&amp;quality=95&amp;sign=cf1bb0921a54d86613d9474a65f27259&amp;type=album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619" y="2953943"/>
            <a:ext cx="2058233" cy="273711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845123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Единый день безопасности дорожного движения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t>8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15636" y="1816925"/>
            <a:ext cx="5656068" cy="4870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В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​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Constantia" panose="02030602050306030303" pitchFamily="18" charset="0"/>
              </a:rPr>
              <a:t>период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Constantia" panose="02030602050306030303" pitchFamily="18" charset="0"/>
              </a:rPr>
              <a:t>с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18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Constantia" panose="02030602050306030303" pitchFamily="18" charset="0"/>
              </a:rPr>
              <a:t>по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22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Constantia" panose="02030602050306030303" pitchFamily="18" charset="0"/>
              </a:rPr>
              <a:t>сентября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2023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Constantia" panose="02030602050306030303" pitchFamily="18" charset="0"/>
              </a:rPr>
              <a:t>года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Constantia" panose="02030602050306030303" pitchFamily="18" charset="0"/>
              </a:rPr>
              <a:t>стартовала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Constantia" panose="02030602050306030303" pitchFamily="18" charset="0"/>
              </a:rPr>
              <a:t>Всероссийская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Constantia" panose="02030602050306030303" pitchFamily="18" charset="0"/>
              </a:rPr>
              <a:t>неделя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Constantia" panose="02030602050306030303" pitchFamily="18" charset="0"/>
              </a:rPr>
              <a:t>безопасности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Constantia" panose="02030602050306030303" pitchFamily="18" charset="0"/>
              </a:rPr>
              <a:t>дорожного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Constantia" panose="02030602050306030303" pitchFamily="18" charset="0"/>
              </a:rPr>
              <a:t>движения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Constantia" panose="02030602050306030303" pitchFamily="18" charset="0"/>
              </a:rPr>
              <a:t>Неделя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Constantia" panose="02030602050306030303" pitchFamily="18" charset="0"/>
              </a:rPr>
              <a:t>безопасности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Constantia" panose="02030602050306030303" pitchFamily="18" charset="0"/>
              </a:rPr>
              <a:t>призва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на привлечь внимание самой широкой общественности к проблеме снижения аварийности с </a:t>
            </a:r>
            <a:r>
              <a:rPr lang="ru-RU" dirty="0" smtClean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участием несовершеннолетних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b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В рамках Недели БДД 20 сентября </a:t>
            </a:r>
            <a:r>
              <a:rPr lang="ru-RU" dirty="0" smtClean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Constantia" panose="02030602050306030303" pitchFamily="18" charset="0"/>
              </a:rPr>
              <a:t>начальник</a:t>
            </a:r>
            <a:r>
              <a:rPr lang="ru-RU" dirty="0" smtClean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Constantia" panose="02030602050306030303" pitchFamily="18" charset="0"/>
              </a:rPr>
              <a:t>отделения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Constantia" panose="02030602050306030303" pitchFamily="18" charset="0"/>
              </a:rPr>
              <a:t>Госавтоинспекции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Constantia" panose="02030602050306030303" pitchFamily="18" charset="0"/>
              </a:rPr>
              <a:t>Кондратьев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Constantia" panose="02030602050306030303" pitchFamily="18" charset="0"/>
              </a:rPr>
              <a:t>Николай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Constantia" panose="02030602050306030303" pitchFamily="18" charset="0"/>
              </a:rPr>
              <a:t>Юрьев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ич провел в </a:t>
            </a:r>
            <a:r>
              <a:rPr lang="ru-RU" dirty="0" smtClean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беседу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с обучающимися. Студенты приняли активное участие в обсуждении основных причин, способствующих дорожно-транспортным происшествиям, а также посмотрели видеоролики направленные на профилактику дорожно-транспортных происшествий</a:t>
            </a:r>
            <a:r>
              <a:rPr lang="ru-RU" dirty="0" smtClean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600" dirty="0" smtClean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ru-RU" sz="1600" dirty="0" smtClean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536576" y="326966"/>
            <a:ext cx="2276304" cy="5625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600" dirty="0" smtClean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В течении недели была оформлена выставка рисунков «Безопасность дорожного движения», проведена интерактивная игра «Знатоки ПДД», организована экскурсия по улично-дорожной сети, вблизи филиала для первокурсников, а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​</a:t>
            </a:r>
            <a:r>
              <a:rPr lang="ru-RU" sz="1600" dirty="0" smtClean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Constantia" panose="02030602050306030303" pitchFamily="18" charset="0"/>
              </a:rPr>
              <a:t>студенты</a:t>
            </a:r>
            <a:r>
              <a:rPr lang="ru-RU" sz="1600" dirty="0" smtClean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Constantia" panose="02030602050306030303" pitchFamily="18" charset="0"/>
              </a:rPr>
              <a:t>волонтерского</a:t>
            </a:r>
            <a:r>
              <a:rPr lang="ru-RU" sz="1600" dirty="0" smtClean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Constantia" panose="02030602050306030303" pitchFamily="18" charset="0"/>
              </a:rPr>
              <a:t>движения</a:t>
            </a:r>
            <a:r>
              <a:rPr lang="ru-RU" sz="1600" dirty="0" smtClean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Constantia" panose="02030602050306030303" pitchFamily="18" charset="0"/>
              </a:rPr>
              <a:t>«Мы</a:t>
            </a:r>
            <a:r>
              <a:rPr lang="ru-RU" sz="1600" dirty="0" smtClean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Constantia" panose="02030602050306030303" pitchFamily="18" charset="0"/>
              </a:rPr>
              <a:t>вместе»</a:t>
            </a:r>
            <a:r>
              <a:rPr lang="ru-RU" sz="1600" dirty="0" smtClean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​</a:t>
            </a:r>
            <a:r>
              <a:rPr lang="ru-RU" sz="1600" dirty="0" smtClean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Constantia" panose="02030602050306030303" pitchFamily="18" charset="0"/>
              </a:rPr>
              <a:t>подготовили</a:t>
            </a:r>
            <a:r>
              <a:rPr lang="ru-RU" sz="1600" dirty="0" smtClean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Constantia" panose="02030602050306030303" pitchFamily="18" charset="0"/>
              </a:rPr>
              <a:t>буклеты</a:t>
            </a:r>
            <a:r>
              <a:rPr lang="ru-RU" sz="1600" dirty="0" smtClean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Constantia" panose="02030602050306030303" pitchFamily="18" charset="0"/>
              </a:rPr>
              <a:t>и</a:t>
            </a:r>
            <a:r>
              <a:rPr lang="ru-RU" sz="1600" dirty="0" smtClean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Constantia" panose="02030602050306030303" pitchFamily="18" charset="0"/>
              </a:rPr>
              <a:t>памятки</a:t>
            </a:r>
            <a:r>
              <a:rPr lang="ru-RU" sz="1600" dirty="0" smtClean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Constantia" panose="02030602050306030303" pitchFamily="18" charset="0"/>
              </a:rPr>
              <a:t>«Правила</a:t>
            </a:r>
            <a:r>
              <a:rPr lang="ru-RU" sz="1600" dirty="0" smtClean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Constantia" panose="02030602050306030303" pitchFamily="18" charset="0"/>
              </a:rPr>
              <a:t>ПДД»</a:t>
            </a:r>
            <a:r>
              <a:rPr lang="ru-RU" sz="1600" dirty="0" smtClean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Constantia" panose="02030602050306030303" pitchFamily="18" charset="0"/>
              </a:rPr>
              <a:t>и</a:t>
            </a:r>
            <a:r>
              <a:rPr lang="ru-RU" sz="1600" dirty="0" smtClean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Constantia" panose="02030602050306030303" pitchFamily="18" charset="0"/>
              </a:rPr>
              <a:t>вручили</a:t>
            </a:r>
            <a:r>
              <a:rPr lang="ru-RU" sz="1600" dirty="0" smtClean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Constantia" panose="02030602050306030303" pitchFamily="18" charset="0"/>
              </a:rPr>
              <a:t>их</a:t>
            </a:r>
            <a:r>
              <a:rPr lang="ru-RU" sz="1600" dirty="0" smtClean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Constantia" panose="02030602050306030303" pitchFamily="18" charset="0"/>
              </a:rPr>
              <a:t>школьникам</a:t>
            </a:r>
            <a:r>
              <a:rPr lang="ru-RU" sz="1600" dirty="0" smtClean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https://sun9-35.userapi.com/impg/ajYbEh9Z2lKyXXCh_hz_b4k9oIGvC3VqzPmjBQ/CviscQ9eMmY.jpg?size=1280x591&amp;quality=95&amp;sign=91edace80a2269a766882af5fc36e416&amp;type=album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0" t="18139" r="32816"/>
          <a:stretch/>
        </p:blipFill>
        <p:spPr bwMode="auto">
          <a:xfrm>
            <a:off x="6329548" y="3609302"/>
            <a:ext cx="3004457" cy="215023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https://sun9-54.userapi.com/impg/Uo5CHbcSCHaIoCdiIy29bZTP-9yqPHNEmfzDIQ/9x8jTNNU1-Q.jpg?size=1280x960&amp;quality=95&amp;sign=8c765af376865a37bca8a8e0442cf00d&amp;type=album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" t="2138" r="6665"/>
          <a:stretch/>
        </p:blipFill>
        <p:spPr bwMode="auto">
          <a:xfrm>
            <a:off x="6295479" y="583118"/>
            <a:ext cx="3038526" cy="23500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93905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8924" y="414574"/>
            <a:ext cx="5087911" cy="1325563"/>
          </a:xfrm>
        </p:spPr>
        <p:txBody>
          <a:bodyPr>
            <a:normAutofit fontScale="90000"/>
          </a:bodyPr>
          <a:lstStyle/>
          <a:p>
            <a:r>
              <a:rPr lang="ru-RU" dirty="0">
                <a:effectLst/>
              </a:rPr>
              <a:t>С новосельем первокурсник!</a:t>
            </a:r>
            <a:br>
              <a:rPr lang="ru-RU" dirty="0">
                <a:effectLst/>
              </a:rPr>
            </a:b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t>9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08759" y="1282535"/>
            <a:ext cx="5676405" cy="4821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225"/>
              </a:spcAft>
              <a:buSzPts val="1000"/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Есть мнение, что настоящим студентом можно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​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Constantia" panose="02030602050306030303" pitchFamily="18" charset="0"/>
              </a:rPr>
              <a:t>ст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ать только пожив в студенческом общежитии. Так как именно здесь формируется коллективизм, взаимовыручка и настоящая дружба!</a:t>
            </a:r>
            <a:b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25 сентября в общежитии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​</a:t>
            </a:r>
            <a:r>
              <a:rPr lang="ru-RU" dirty="0" smtClean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Constantia" panose="02030602050306030303" pitchFamily="18" charset="0"/>
              </a:rPr>
              <a:t>состоялся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Constantia" panose="02030602050306030303" pitchFamily="18" charset="0"/>
              </a:rPr>
              <a:t>вечер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Constantia" panose="02030602050306030303" pitchFamily="18" charset="0"/>
              </a:rPr>
              <a:t>посвящение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Constantia" panose="02030602050306030303" pitchFamily="18" charset="0"/>
              </a:rPr>
              <a:t>первокурсников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Constantia" panose="02030602050306030303" pitchFamily="18" charset="0"/>
              </a:rPr>
              <a:t>в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Constantia" panose="02030602050306030303" pitchFamily="18" charset="0"/>
              </a:rPr>
              <a:t>жители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Constantia" panose="02030602050306030303" pitchFamily="18" charset="0"/>
              </a:rPr>
              <a:t>о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бщежития. По сложившейся уже традиции воспитатель Паутова А.А., Совет общежития и студенты старших курсов подготовили и провели для новых жителей мероприятие «С новосельем, первокурсник».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​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Constantia" panose="02030602050306030303" pitchFamily="18" charset="0"/>
              </a:rPr>
              <a:t>Вечер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Constantia" panose="02030602050306030303" pitchFamily="18" charset="0"/>
              </a:rPr>
              <a:t>проходил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Constantia" panose="02030602050306030303" pitchFamily="18" charset="0"/>
              </a:rPr>
              <a:t>весело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Constantia" panose="02030602050306030303" pitchFamily="18" charset="0"/>
              </a:rPr>
              <a:t>Первокурсники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Constantia" panose="02030602050306030303" pitchFamily="18" charset="0"/>
              </a:rPr>
              <a:t>активно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Constantia" panose="02030602050306030303" pitchFamily="18" charset="0"/>
              </a:rPr>
              <a:t>участвовали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Constantia" panose="02030602050306030303" pitchFamily="18" charset="0"/>
              </a:rPr>
              <a:t>в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Constantia" panose="02030602050306030303" pitchFamily="18" charset="0"/>
              </a:rPr>
              <a:t>конкурс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ах, проявляя свои таланты и способности. После удачно пройденных испытаний уставшие, довольные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​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Constantia" panose="02030602050306030303" pitchFamily="18" charset="0"/>
              </a:rPr>
              <a:t>и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Constantia" panose="02030602050306030303" pitchFamily="18" charset="0"/>
              </a:rPr>
              <a:t>уже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Constantia" panose="02030602050306030303" pitchFamily="18" charset="0"/>
              </a:rPr>
              <a:t>сплочённые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Constantia" panose="02030602050306030303" pitchFamily="18" charset="0"/>
              </a:rPr>
              <a:t>новые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Constantia" panose="02030602050306030303" pitchFamily="18" charset="0"/>
              </a:rPr>
              <a:t>жильцы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​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Constantia" panose="02030602050306030303" pitchFamily="18" charset="0"/>
              </a:rPr>
              <a:t>стали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Constantia" panose="02030602050306030303" pitchFamily="18" charset="0"/>
              </a:rPr>
              <a:t>полноправными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Constantia" panose="02030602050306030303" pitchFamily="18" charset="0"/>
              </a:rPr>
              <a:t>членами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Constantia" panose="02030602050306030303" pitchFamily="18" charset="0"/>
              </a:rPr>
              <a:t>большой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Constantia" panose="02030602050306030303" pitchFamily="18" charset="0"/>
              </a:rPr>
              <a:t>и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Constantia" panose="02030602050306030303" pitchFamily="18" charset="0"/>
              </a:rPr>
              <a:t>дружной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Constantia" panose="02030602050306030303" pitchFamily="18" charset="0"/>
              </a:rPr>
              <a:t>семьи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Constantia" panose="02030602050306030303" pitchFamily="18" charset="0"/>
              </a:rPr>
              <a:t>частичкой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Constantia" panose="02030602050306030303" pitchFamily="18" charset="0"/>
              </a:rPr>
              <a:t>единого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Constantia" panose="02030602050306030303" pitchFamily="18" charset="0"/>
              </a:rPr>
              <a:t>целого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361216" y="495460"/>
            <a:ext cx="5430981" cy="1574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225"/>
              </a:spcAft>
              <a:buSzPts val="1000"/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Constantia" panose="02030602050306030303" pitchFamily="18" charset="0"/>
              </a:rPr>
              <a:t>Ребята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Constantia" panose="02030602050306030303" pitchFamily="18" charset="0"/>
              </a:rPr>
              <a:t>прошли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Constantia" panose="02030602050306030303" pitchFamily="18" charset="0"/>
              </a:rPr>
              <a:t>обряд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Constantia" panose="02030602050306030303" pitchFamily="18" charset="0"/>
              </a:rPr>
              <a:t>посвящения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Constantia" panose="02030602050306030303" pitchFamily="18" charset="0"/>
              </a:rPr>
              <a:t>в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Constantia" panose="02030602050306030303" pitchFamily="18" charset="0"/>
              </a:rPr>
              <a:t>жители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Constantia" panose="02030602050306030303" pitchFamily="18" charset="0"/>
              </a:rPr>
              <a:t>общежити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я. Впечатления у всех от проведённого мероприятия остались самые тёплые и радостные. Одним словом, это хорошее начало для новой, взрослой жизни!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https://sun9-13.userapi.com/impg/QZWH5ClZN6ghmTy41n7xoNGwwS-OSVbvrlINyQ/w8Vt4xOhmMw.jpg?size=1080x1080&amp;quality=95&amp;sign=78efa956492ec8f622630e469a58f841&amp;type=album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186" y="2069609"/>
            <a:ext cx="4513613" cy="44499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2886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истание 1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листание 1" id="{6EB41901-E906-4F5D-92CE-8CC78677F874}" vid="{66B04ABB-2228-4FAF-99D5-43E267AA4B8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листание 1</Template>
  <TotalTime>336</TotalTime>
  <Words>605</Words>
  <Application>Microsoft Office PowerPoint</Application>
  <PresentationFormat>Широкоэкранный</PresentationFormat>
  <Paragraphs>38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Constantia</vt:lpstr>
      <vt:lpstr>Times New Roman</vt:lpstr>
      <vt:lpstr>листание 1</vt:lpstr>
      <vt:lpstr>Государственное автономное профессиональное образовательное учреждение  Свердловской области  «Талицкий лесотехнический колледж им. Н.И.Кузнецова»</vt:lpstr>
      <vt:lpstr>День знаний</vt:lpstr>
      <vt:lpstr>Выборы старосты общежития</vt:lpstr>
      <vt:lpstr>Шагнувшая в вечность…….</vt:lpstr>
      <vt:lpstr>Конкурс «Педагогический блог»</vt:lpstr>
      <vt:lpstr>Спорт-это жизнь…</vt:lpstr>
      <vt:lpstr>«Трезвость-норма жизни»</vt:lpstr>
      <vt:lpstr>Единый день безопасности дорожного движения</vt:lpstr>
      <vt:lpstr>С новосельем первокурсник! </vt:lpstr>
      <vt:lpstr>Посвящение в студенты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ТЛК</cp:lastModifiedBy>
  <cp:revision>42</cp:revision>
  <dcterms:created xsi:type="dcterms:W3CDTF">2016-11-15T09:14:47Z</dcterms:created>
  <dcterms:modified xsi:type="dcterms:W3CDTF">2023-10-09T10:28:42Z</dcterms:modified>
</cp:coreProperties>
</file>