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256" r:id="rId2"/>
    <p:sldId id="286" r:id="rId3"/>
    <p:sldId id="296" r:id="rId4"/>
    <p:sldId id="275" r:id="rId5"/>
    <p:sldId id="297" r:id="rId6"/>
    <p:sldId id="283" r:id="rId7"/>
    <p:sldId id="298" r:id="rId8"/>
    <p:sldId id="284" r:id="rId9"/>
    <p:sldId id="276" r:id="rId10"/>
    <p:sldId id="287" r:id="rId11"/>
    <p:sldId id="28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E02AA-DF81-4F00-BD4A-9ABDA1310B06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3A9E3-B6C6-475F-9BBF-C4C83D8B3E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80354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22BD7-D74D-4ECC-8498-F411D6D541BE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237ED-3076-4734-A284-E5FE3827A7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19953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199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F63B5-D60D-4537-9247-050C3E45847A}" type="datetime1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283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E3F11-9D91-4000-8BE4-7196B0FCA8AB}" type="datetime1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62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C6727-097A-400B-A872-8FCA7D146DB4}" type="datetime1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087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30FA-A272-48CD-8926-32C64B8A9825}" type="datetime1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719528" y="1825625"/>
            <a:ext cx="50879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66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1977" y="765358"/>
            <a:ext cx="491667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11976" y="4589463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BCCD-5A05-455E-9B67-B7DEBA4507A0}" type="datetime1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117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3367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C2BA-CE90-4668-B320-54E1E5F364F5}" type="datetime1">
              <a:rPr lang="ru-RU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238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0" y="365125"/>
            <a:ext cx="51831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C8FF9-26EE-4DA3-A781-B2CE2B39265E}" type="datetime1">
              <a:rPr lang="ru-RU" smtClean="0"/>
              <a:t>04.12.2023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78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4"/>
            <a:ext cx="508791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5618-197D-4856-8A44-E4A686A3B694}" type="datetime1">
              <a:rPr lang="ru-RU" smtClean="0"/>
              <a:t>04.12.2023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298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60E11-BD66-4968-9148-8BE419D7623D}" type="datetime1">
              <a:rPr lang="ru-RU" smtClean="0"/>
              <a:t>04.12.2023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88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0682" y="457201"/>
            <a:ext cx="4774706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106F-0618-48B0-997F-8E5214CBB981}" type="datetime1">
              <a:rPr lang="ru-RU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471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610662" y="987425"/>
            <a:ext cx="474472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5FA7-0419-4576-9289-11A0823B8520}" type="datetime1">
              <a:rPr lang="ru-RU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2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3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stelsSmooth scaling="55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8" y="365125"/>
            <a:ext cx="5087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8" y="1825625"/>
            <a:ext cx="50879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C3080-9416-4F04-A227-6FD9BC7B6314}" type="datetime1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86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4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3000"/>
                    </a14:imgEffect>
                    <a14:imgEffect>
                      <a14:colorTemperature colorTemp="59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9" y="273459"/>
            <a:ext cx="927757" cy="927020"/>
          </a:xfrm>
          <a:prstGeom prst="rect">
            <a:avLst/>
          </a:prstGeom>
          <a:effectLst>
            <a:glow rad="1422400">
              <a:schemeClr val="accent6">
                <a:lumMod val="60000"/>
                <a:lumOff val="40000"/>
                <a:alpha val="64000"/>
              </a:schemeClr>
            </a:glow>
            <a:reflection blurRad="495300" stA="33000" endPos="58000" dist="330200" dir="5400000" sy="-100000" algn="bl" rotWithShape="0"/>
            <a:softEdge rad="0"/>
          </a:effectLst>
          <a:scene3d>
            <a:camera prst="orthographicFront"/>
            <a:lightRig rig="threePt" dir="t"/>
          </a:scene3d>
          <a:sp3d extrusionH="76200">
            <a:extrusionClr>
              <a:schemeClr val="accent6">
                <a:lumMod val="60000"/>
                <a:lumOff val="40000"/>
              </a:schemeClr>
            </a:extrusion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41013" y="226214"/>
            <a:ext cx="10386948" cy="1325563"/>
          </a:xfrm>
          <a:effectLst>
            <a:glow>
              <a:schemeClr val="accent6">
                <a:lumMod val="60000"/>
                <a:lumOff val="40000"/>
              </a:schemeClr>
            </a:glow>
            <a:outerShdw sx="1000" sy="1000" algn="ctr" rotWithShape="0">
              <a:schemeClr val="accent6">
                <a:lumMod val="60000"/>
                <a:lumOff val="40000"/>
              </a:schemeClr>
            </a:outerShdw>
            <a:reflection endPos="0" dir="5400000" sy="-100000" algn="bl" rotWithShape="0"/>
            <a:softEdge rad="38100"/>
          </a:effectLst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  <a:t>Государственное автономное профессиональное образовательное учреждение </a:t>
            </a:r>
            <a:br>
              <a:rPr lang="ru-RU" sz="1800" dirty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</a:b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  <a:t>Свердловской области </a:t>
            </a:r>
            <a:br>
              <a:rPr lang="ru-RU" sz="1800" dirty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</a:b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  <a:t>«Талицкий лесотехнический колледж им. </a:t>
            </a:r>
            <a:r>
              <a:rPr lang="ru-RU" sz="1800" dirty="0" err="1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  <a:t>Н.И.Кузнецова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>
                  <a:glow rad="1574800">
                    <a:schemeClr val="accent6">
                      <a:lumMod val="60000"/>
                      <a:lumOff val="40000"/>
                      <a:alpha val="34000"/>
                    </a:schemeClr>
                  </a:glow>
                  <a:outerShdw blurRad="444500" dist="1181100" sx="1000" sy="1000" algn="tl">
                    <a:srgbClr val="000000">
                      <a:alpha val="2000"/>
                    </a:srgbClr>
                  </a:outerShdw>
                  <a:reflection stA="89000" endPos="10000" dist="50800" dir="5400000" sy="-100000" algn="bl" rotWithShape="0"/>
                </a:effectLst>
                <a:latin typeface="+mn-lt"/>
              </a:rPr>
              <a:t>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04" y="2788968"/>
            <a:ext cx="5688626" cy="3567382"/>
          </a:xfrm>
          <a:prstGeom prst="rect">
            <a:avLst/>
          </a:prstGeom>
          <a:effectLst>
            <a:glow>
              <a:schemeClr val="accent1"/>
            </a:glow>
            <a:softEdge rad="1397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247" y="3813717"/>
            <a:ext cx="1378183" cy="2430966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8821661" y="6378107"/>
            <a:ext cx="2923035" cy="365125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Методист: </a:t>
            </a:r>
            <a:r>
              <a:rPr lang="ru-RU" sz="1800" dirty="0" err="1" smtClean="0">
                <a:solidFill>
                  <a:schemeClr val="tx1"/>
                </a:solidFill>
                <a:latin typeface="Constantia" panose="02030602050306030303" pitchFamily="18" charset="0"/>
              </a:rPr>
              <a:t>Охоткина</a:t>
            </a:r>
            <a:r>
              <a:rPr lang="ru-RU" sz="18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С.В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/>
          <a:srcRect l="16674" t="-1651" r="12341" b="1651"/>
          <a:stretch/>
        </p:blipFill>
        <p:spPr>
          <a:xfrm>
            <a:off x="6220578" y="2733367"/>
            <a:ext cx="5765181" cy="36229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518969" y="6117208"/>
            <a:ext cx="1168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ТУГУЛЫМ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215" y="1282403"/>
            <a:ext cx="5766933" cy="15065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1661" y="1185417"/>
            <a:ext cx="3164098" cy="19143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3713" y="844992"/>
            <a:ext cx="4066384" cy="4389500"/>
          </a:xfrm>
          <a:prstGeom prst="rect">
            <a:avLst/>
          </a:prstGeom>
        </p:spPr>
      </p:pic>
      <p:sp>
        <p:nvSpPr>
          <p:cNvPr id="16" name="Заголовок 5"/>
          <p:cNvSpPr txBox="1">
            <a:spLocks/>
          </p:cNvSpPr>
          <p:nvPr/>
        </p:nvSpPr>
        <p:spPr>
          <a:xfrm>
            <a:off x="5890337" y="1842933"/>
            <a:ext cx="3089030" cy="582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№ 9 ноябрь 2023 года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27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10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13558" y="1152353"/>
            <a:ext cx="5181600" cy="3113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 колледжа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преподаватели идут в ногу со временем. Ребята сняли очень интересное и крутое видео проведенного в филиале мероприятия... Такого, например, как сдача теста медицинскому работнику. У студентов филиала это событие стало креативным и захватывающим еще и благодаря записи видеоролика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24372" t="35477" r="25601" b="17022"/>
          <a:stretch/>
        </p:blipFill>
        <p:spPr bwMode="auto">
          <a:xfrm>
            <a:off x="6507679" y="803801"/>
            <a:ext cx="4846121" cy="3823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2" descr="https://abrakadabra.fun/uploads/posts/2022-02/1644469571_3-abrakadabra-fun-p-kamera-na-prozrachnom-fone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79" y="3713452"/>
            <a:ext cx="4269635" cy="314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483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11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92925" y="163896"/>
            <a:ext cx="5549735" cy="669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dirty="0" smtClean="0">
                <a:latin typeface="Constantia" panose="02030602050306030303" pitchFamily="18" charset="0"/>
                <a:ea typeface="Times New Roman" panose="02020603050405020304" pitchFamily="18" charset="0"/>
              </a:rPr>
              <a:t>В соответствии с Положением о проведении </a:t>
            </a:r>
            <a:r>
              <a:rPr lang="en-US" dirty="0" smtClean="0">
                <a:latin typeface="Constantia" panose="02030602050306030303" pitchFamily="18" charset="0"/>
                <a:ea typeface="Times New Roman" panose="02020603050405020304" pitchFamily="18" charset="0"/>
              </a:rPr>
              <a:t>II </a:t>
            </a:r>
            <a:r>
              <a:rPr lang="ru-RU" dirty="0" smtClean="0">
                <a:latin typeface="Constantia" panose="02030602050306030303" pitchFamily="18" charset="0"/>
                <a:ea typeface="Times New Roman" panose="02020603050405020304" pitchFamily="18" charset="0"/>
              </a:rPr>
              <a:t>международной </a:t>
            </a:r>
            <a:r>
              <a:rPr lang="ru-RU" dirty="0">
                <a:latin typeface="Constantia" panose="02030602050306030303" pitchFamily="18" charset="0"/>
                <a:ea typeface="Times New Roman" panose="02020603050405020304" pitchFamily="18" charset="0"/>
              </a:rPr>
              <a:t>научно-практической конференции «Современные образовательные практики организации процесса обучения и воспитания в условиях профессиональной образовательной организации: опыт, проблемы, перспективы» </a:t>
            </a:r>
            <a:r>
              <a:rPr lang="ru-RU" dirty="0" smtClean="0">
                <a:latin typeface="Constantia" panose="02030602050306030303" pitchFamily="18" charset="0"/>
                <a:ea typeface="Times New Roman" panose="02020603050405020304" pitchFamily="18" charset="0"/>
              </a:rPr>
              <a:t>с целью </a:t>
            </a:r>
            <a:r>
              <a:rPr lang="ru-RU" dirty="0" smtClean="0">
                <a:latin typeface="Constantia" panose="02030602050306030303" pitchFamily="18" charset="0"/>
              </a:rPr>
              <a:t>выявления </a:t>
            </a:r>
            <a:r>
              <a:rPr lang="ru-RU" dirty="0">
                <a:latin typeface="Constantia" panose="02030602050306030303" pitchFamily="18" charset="0"/>
              </a:rPr>
              <a:t>и </a:t>
            </a:r>
            <a:r>
              <a:rPr lang="ru-RU" dirty="0" smtClean="0">
                <a:latin typeface="Constantia" panose="02030602050306030303" pitchFamily="18" charset="0"/>
              </a:rPr>
              <a:t>обобщения </a:t>
            </a:r>
            <a:r>
              <a:rPr lang="ru-RU" dirty="0">
                <a:latin typeface="Constantia" panose="02030602050306030303" pitchFamily="18" charset="0"/>
              </a:rPr>
              <a:t>опыта лучших педагогических практик в организациях среднего профессионального образования как стимула к развитию образовательной </a:t>
            </a:r>
            <a:r>
              <a:rPr lang="ru-RU" dirty="0" smtClean="0">
                <a:latin typeface="Constantia" panose="02030602050306030303" pitchFamily="18" charset="0"/>
              </a:rPr>
              <a:t>системы были подготовлены статьи по следующим направлениям:</a:t>
            </a:r>
            <a:endParaRPr lang="ru-RU" dirty="0" smtClean="0"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Constantia" panose="02030602050306030303" pitchFamily="18" charset="0"/>
              </a:rPr>
              <a:t>1.Опыт </a:t>
            </a:r>
            <a:r>
              <a:rPr lang="ru-RU" dirty="0">
                <a:latin typeface="Constantia" panose="02030602050306030303" pitchFamily="18" charset="0"/>
              </a:rPr>
              <a:t>разработки и введения в рабочие программы общеобразовательных дисциплин содержания профессиональной направленности в соответствии с программами среднего профессионального </a:t>
            </a:r>
            <a:r>
              <a:rPr lang="ru-RU" dirty="0" smtClean="0">
                <a:latin typeface="Constantia" panose="02030602050306030303" pitchFamily="18" charset="0"/>
              </a:rPr>
              <a:t>образования (Федоров А.В., преподаватель). </a:t>
            </a:r>
            <a:endParaRPr lang="ru-RU" dirty="0">
              <a:latin typeface="Constantia" panose="02030602050306030303" pitchFamily="18" charset="0"/>
            </a:endParaRPr>
          </a:p>
          <a:p>
            <a:pPr algn="just"/>
            <a:r>
              <a:rPr lang="ru-RU" dirty="0" smtClean="0">
                <a:latin typeface="Constantia" panose="02030602050306030303" pitchFamily="18" charset="0"/>
              </a:rPr>
              <a:t>2.Механизмы </a:t>
            </a:r>
            <a:r>
              <a:rPr lang="ru-RU" dirty="0">
                <a:latin typeface="Constantia" panose="02030602050306030303" pitchFamily="18" charset="0"/>
              </a:rPr>
              <a:t>реализации системы воспитательной работы в профессиональной образовательной </a:t>
            </a:r>
            <a:r>
              <a:rPr lang="ru-RU" dirty="0" smtClean="0">
                <a:latin typeface="Constantia" panose="02030602050306030303" pitchFamily="18" charset="0"/>
              </a:rPr>
              <a:t>организации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smtClean="0">
                <a:latin typeface="Constantia" panose="02030602050306030303" pitchFamily="18" charset="0"/>
              </a:rPr>
              <a:t>(Федорова Е.В., преподаватель).</a:t>
            </a:r>
            <a:endParaRPr lang="ru-RU" dirty="0">
              <a:latin typeface="Constantia" panose="02030602050306030303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42463" y="350760"/>
            <a:ext cx="56091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nstantia" panose="02030602050306030303" pitchFamily="18" charset="0"/>
              </a:rPr>
              <a:t>3. Наставничество в образовании: идеи, проблемы, </a:t>
            </a:r>
            <a:r>
              <a:rPr lang="ru-RU" dirty="0" smtClean="0">
                <a:latin typeface="Constantia" panose="02030602050306030303" pitchFamily="18" charset="0"/>
              </a:rPr>
              <a:t>перспективы</a:t>
            </a:r>
            <a:r>
              <a:rPr lang="ru-RU" dirty="0">
                <a:latin typeface="Constantia" panose="02030602050306030303" pitchFamily="18" charset="0"/>
              </a:rPr>
              <a:t> </a:t>
            </a:r>
            <a:r>
              <a:rPr lang="ru-RU" dirty="0" smtClean="0">
                <a:latin typeface="Constantia" panose="02030602050306030303" pitchFamily="18" charset="0"/>
              </a:rPr>
              <a:t>(</a:t>
            </a:r>
            <a:r>
              <a:rPr lang="ru-RU" dirty="0" err="1" smtClean="0">
                <a:latin typeface="Constantia" panose="02030602050306030303" pitchFamily="18" charset="0"/>
              </a:rPr>
              <a:t>Охоткина</a:t>
            </a:r>
            <a:r>
              <a:rPr lang="ru-RU" dirty="0" smtClean="0">
                <a:latin typeface="Constantia" panose="02030602050306030303" pitchFamily="18" charset="0"/>
              </a:rPr>
              <a:t> С.В., методист).</a:t>
            </a:r>
          </a:p>
          <a:p>
            <a:endParaRPr lang="ru-RU" dirty="0" smtClean="0">
              <a:latin typeface="Constantia" panose="02030602050306030303" pitchFamily="18" charset="0"/>
            </a:endParaRPr>
          </a:p>
          <a:p>
            <a:r>
              <a:rPr lang="ru-RU" dirty="0" smtClean="0">
                <a:latin typeface="Constantia" panose="02030602050306030303" pitchFamily="18" charset="0"/>
              </a:rPr>
              <a:t>Форма проведения конференции – заочная. </a:t>
            </a:r>
            <a:r>
              <a:rPr lang="ru-RU" dirty="0">
                <a:latin typeface="Constantia" panose="02030602050306030303" pitchFamily="18" charset="0"/>
              </a:rPr>
              <a:t>По итогам Конференции будет сформирован сборник материалов конференции. </a:t>
            </a:r>
          </a:p>
        </p:txBody>
      </p:sp>
    </p:spTree>
    <p:extLst>
      <p:ext uri="{BB962C8B-B14F-4D97-AF65-F5344CB8AC3E}">
        <p14:creationId xmlns:p14="http://schemas.microsoft.com/office/powerpoint/2010/main" val="2565353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762" y="225631"/>
            <a:ext cx="5087911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День народного единства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2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1886" y="1163781"/>
            <a:ext cx="5712031" cy="3145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преддверии празднования Дня народного единства,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была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организована выставка рисунков. Выставка направлена на раскрытие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​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творческого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потенциала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формирования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патриотического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Constantia" panose="02030602050306030303" pitchFamily="18" charset="0"/>
              </a:rPr>
              <a:t>самосознания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dirty="0" smtClean="0">
              <a:solidFill>
                <a:srgbClr val="000000"/>
              </a:solidFill>
              <a:latin typeface="Constantia" panose="0203060205030603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своих работах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обучающиеся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выразили свое понимание и отношение к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Дню народного единства.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Так же студенты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приняли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участие в областном конкурсе на лучшую молодёжную творческую работу в жанре ЭССЕ.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https://sun9-49.userapi.com/impg/HSusozNEvHyE0ycKj_x6uLAifo2d0s0qN5SiBw/Ikqstssxgkc.jpg?size=1121x650&amp;quality=95&amp;sign=097d16cc49744aea151b4b585d0a03b5&amp;type=album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" r="12549"/>
          <a:stretch/>
        </p:blipFill>
        <p:spPr bwMode="auto">
          <a:xfrm rot="21326427">
            <a:off x="6897415" y="579652"/>
            <a:ext cx="4456385" cy="3339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s://file-shop.ru/wp-content/uploads/2020/11/%D0%9E%D1%82%D0%BA%D1%80%D1%8B%D1%82%D0%BA%D0%B0-%D1%81-%D0%94%D0%BD%D0%B5%D0%BC-%D0%BD%D0%B0%D1%80%D0%BE%D0%B4%D0%BD%D0%BE%D0%B3%D0%BE-%D0%B5%D0%B4%D0%B8%D0%BD%D1%81%D1%82%D0%B2%D0%B0-4-%D0%BD%D0%BE%D1%8F%D0%B1%D1%80%D1%8F-5-sca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52" y="4301730"/>
            <a:ext cx="2735335" cy="1891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30449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5"/>
            <a:ext cx="5087911" cy="1081718"/>
          </a:xfrm>
        </p:spPr>
        <p:txBody>
          <a:bodyPr/>
          <a:lstStyle/>
          <a:p>
            <a:r>
              <a:rPr lang="ru-RU" dirty="0" smtClean="0"/>
              <a:t>Движение первых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3</a:t>
            </a:fld>
            <a:endParaRPr lang="ru-RU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47407" y="3564790"/>
            <a:ext cx="55665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   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7460" y="1112042"/>
            <a:ext cx="5486400" cy="4344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акции </a:t>
            </a:r>
            <a:r>
              <a:rPr lang="ru-RU" dirty="0" smtClean="0">
                <a:latin typeface="Constantia" panose="02030602050306030303" pitchFamily="18" charset="0"/>
              </a:rPr>
              <a:t>Общероссийского общественно-государственного движения детей и молодежи «Движение первых»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студентками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Анастасией Косаревой и Полиной </a:t>
            </a:r>
            <a:r>
              <a:rPr lang="ru-RU" dirty="0" err="1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Ласкиной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группа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К-31 был подготовлен видеосюжет. В видеосюжете рассказывается о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музее, где бережно хранится история </a:t>
            </a:r>
            <a:r>
              <a:rPr lang="ru-RU" dirty="0" err="1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Тугулымского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и его прославленных жителей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Всегда приятно осознавать, что наши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студенты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просто приходят в колледж учиться, но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Constantia" panose="02030602050306030303" pitchFamily="18" charset="0"/>
              </a:rPr>
              <a:t>формируют свое мировоззрение </a:t>
            </a:r>
            <a:r>
              <a:rPr lang="ru-RU" dirty="0">
                <a:latin typeface="Constantia" panose="02030602050306030303" pitchFamily="18" charset="0"/>
              </a:rPr>
              <a:t>«на основе традиционных российских духовных и нравственных ценностей».</a:t>
            </a:r>
            <a:endParaRPr lang="ru-RU" sz="1600" dirty="0"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21930" t="43819" r="39048" b="28603"/>
          <a:stretch/>
        </p:blipFill>
        <p:spPr bwMode="auto">
          <a:xfrm>
            <a:off x="6887688" y="415636"/>
            <a:ext cx="4275117" cy="2410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https://sch25nvr.ru/upload/images/%D0%91%D0%98%D0%9B%D0%95%D0%A2%20%D0%92%20%D0%91%D0%A3%D0%94%D0%A3%D0%A9%D0%95%D0%95/%D0%9F%D0%B5%D1%80%D0%B2%D1%8B%D0%B5_%D0%BB%D0%BE%D0%B3%D0%BE%D1%82%D0%B8%D0%BF_%D0%9C%D0%BE%D0%BD%D1%82%D0%B0%D0%B6%D0%BD%D0%B0%D1%8F%20%D0%BE%D0%B1%D0%BB%D0%B0%D1%81%D1%82%D1%8C%201%20%D0%BA%D0%BE%D0%BF%D0%B8%D1%8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964" y="1646954"/>
            <a:ext cx="1537195" cy="211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s://abrakadabra.fun/uploads/posts/2022-02/1644469571_3-abrakadabra-fun-p-kamera-na-prozrachnom-fone-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88" y="3564790"/>
            <a:ext cx="4269635" cy="314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84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995" y="135036"/>
            <a:ext cx="5087911" cy="1325563"/>
          </a:xfrm>
        </p:spPr>
        <p:txBody>
          <a:bodyPr/>
          <a:lstStyle/>
          <a:p>
            <a:r>
              <a:rPr lang="ru-RU" dirty="0" smtClean="0"/>
              <a:t>Международный день толерантности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15637" y="1460599"/>
            <a:ext cx="50945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ea typeface="Calibri" panose="020F0502020204030204" pitchFamily="34" charset="0"/>
              </a:rPr>
              <a:t>       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5637" y="1460599"/>
            <a:ext cx="5652654" cy="364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Толерантность-путь к миру» — девиз широкомасштабного мероприятия, целью которого стало воспитание активной гражданской позиции студентов, уважительного отношения к представителям разных культур и вероисповеданий.</a:t>
            </a:r>
            <a:b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центральном холле колледжа 16 ноября,​ ​ для обучающихся​ проведена акция «Дерево добрых пожеланий». Ребята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писали </a:t>
            </a: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пожелания друг другу и в завершении акции получилось яркое полотно.​</a:t>
            </a:r>
            <a:b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Получился по-настоящему интересный и насыщенный событиями </a:t>
            </a:r>
            <a:r>
              <a:rPr 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день, результаты которого были отражены в видеоролике!</a:t>
            </a:r>
            <a:endParaRPr lang="ru-RU" sz="2400" dirty="0"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ТЛК\Desktop\Снимок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9757" r="1540" b="2355"/>
          <a:stretch/>
        </p:blipFill>
        <p:spPr bwMode="auto">
          <a:xfrm>
            <a:off x="6542616" y="548439"/>
            <a:ext cx="5184321" cy="27313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68" b="94158" l="9987" r="899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1534" y="3765125"/>
            <a:ext cx="5028280" cy="29510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37354">
            <a:off x="6448051" y="3284944"/>
            <a:ext cx="2306966" cy="17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80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 и </a:t>
            </a:r>
            <a:r>
              <a:rPr lang="ru-RU" dirty="0" smtClean="0"/>
              <a:t>закон!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2102" y="1278037"/>
            <a:ext cx="53953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onstantia" panose="02030602050306030303" pitchFamily="18" charset="0"/>
              </a:rPr>
              <a:t>Ежегодно 20 ноября отмечается Всероссийский день правовой помощи детям. Дата была выбрана в честь принятия ООН в 1959 году Декларации прав ребенка. В этот же день, но в 1989 году, была принята Конвенция о правах ребенка. Именно поэтому эта дата считается днем, посвященным всем детям мира</a:t>
            </a:r>
            <a:r>
              <a:rPr lang="ru-RU" dirty="0" smtClean="0">
                <a:latin typeface="Constantia" panose="02030602050306030303" pitchFamily="18" charset="0"/>
              </a:rPr>
              <a:t>.</a:t>
            </a:r>
          </a:p>
          <a:p>
            <a:pPr algn="just"/>
            <a:r>
              <a:rPr lang="ru-RU" dirty="0">
                <a:latin typeface="Constantia" panose="02030602050306030303" pitchFamily="18" charset="0"/>
              </a:rPr>
              <a:t/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>15 ноября актовом зале </a:t>
            </a:r>
            <a:r>
              <a:rPr lang="ru-RU" dirty="0" smtClean="0">
                <a:latin typeface="Constantia" panose="02030602050306030303" pitchFamily="18" charset="0"/>
              </a:rPr>
              <a:t>прошел </a:t>
            </a:r>
            <a:r>
              <a:rPr lang="ru-RU" dirty="0">
                <a:latin typeface="Constantia" panose="02030602050306030303" pitchFamily="18" charset="0"/>
              </a:rPr>
              <a:t>классный час «Я и Закон!». Целью мероприятия стала профилактика преступлений и правонарушений среди несовершеннолетних, воспитание правового сознания обучающихся, формирование навыков самостоятельного принятия ответственного решения</a:t>
            </a:r>
            <a:r>
              <a:rPr lang="ru-RU" dirty="0" smtClean="0">
                <a:latin typeface="Constantia" panose="02030602050306030303" pitchFamily="18" charset="0"/>
              </a:rPr>
              <a:t>. </a:t>
            </a:r>
          </a:p>
          <a:p>
            <a:pPr algn="just"/>
            <a:r>
              <a:rPr lang="ru-RU" dirty="0">
                <a:latin typeface="Constantia" panose="02030602050306030303" pitchFamily="18" charset="0"/>
              </a:rPr>
              <a:t/>
            </a:r>
            <a:br>
              <a:rPr lang="ru-RU" dirty="0">
                <a:latin typeface="Constantia" panose="02030602050306030303" pitchFamily="18" charset="0"/>
              </a:rPr>
            </a:br>
            <a:r>
              <a:rPr lang="ru-RU" dirty="0">
                <a:latin typeface="Constantia" panose="02030602050306030303" pitchFamily="18" charset="0"/>
              </a:rPr>
              <a:t>Классный час для студентов провела председатель КДН </a:t>
            </a:r>
            <a:r>
              <a:rPr lang="ru-RU" dirty="0" err="1">
                <a:latin typeface="Constantia" panose="02030602050306030303" pitchFamily="18" charset="0"/>
              </a:rPr>
              <a:t>Тугулымского</a:t>
            </a:r>
            <a:r>
              <a:rPr lang="ru-RU" dirty="0">
                <a:latin typeface="Constantia" panose="02030602050306030303" pitchFamily="18" charset="0"/>
              </a:rPr>
              <a:t> района Ю.А. Аксенова.</a:t>
            </a:r>
          </a:p>
        </p:txBody>
      </p:sp>
      <p:pic>
        <p:nvPicPr>
          <p:cNvPr id="5" name="Рисунок 4" descr="https://sun9-24.userapi.com/impg/96EKrKhkew_ooxUBw7Fx4tX3f2qqZRViUrLy_w/num3n9k_q1M.jpg?size=1280x720&amp;quality=95&amp;sign=21e54e5762a283055f9e3e9b47b6c2df&amp;type=album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22720"/>
          <a:stretch/>
        </p:blipFill>
        <p:spPr bwMode="auto">
          <a:xfrm rot="471478">
            <a:off x="6804562" y="522514"/>
            <a:ext cx="4340456" cy="1942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https://sun9-61.userapi.com/impg/6Dxeffeg4OSFzQraE8HwIv8lR-UG2EpEHzlGmA/EmDqKCPinqg.jpg?size=1024x574&amp;quality=95&amp;sign=efe65eef9f6c10838b33026e38f0bd86&amp;type=albu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7691">
            <a:off x="6543303" y="3123210"/>
            <a:ext cx="5099854" cy="30035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529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568" y="185572"/>
            <a:ext cx="5087911" cy="1325563"/>
          </a:xfrm>
        </p:spPr>
        <p:txBody>
          <a:bodyPr/>
          <a:lstStyle/>
          <a:p>
            <a:r>
              <a:rPr lang="ru-RU" dirty="0" smtClean="0"/>
              <a:t>«Нет ненависти и вражде»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6</a:t>
            </a:fld>
            <a:endParaRPr lang="ru-RU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111822" y="128253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801369" y="418347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1262" y="1499069"/>
            <a:ext cx="5474525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onstantia" panose="02030602050306030303" pitchFamily="18" charset="0"/>
              </a:rPr>
              <a:t>В рамках федерального оперативно - профилактического мероприятия «Нет ненависти и вражде» в актовом зале </a:t>
            </a:r>
            <a:r>
              <a:rPr lang="ru-RU" dirty="0" err="1">
                <a:latin typeface="Constantia" panose="02030602050306030303" pitchFamily="18" charset="0"/>
              </a:rPr>
              <a:t>Тугулымского</a:t>
            </a:r>
            <a:r>
              <a:rPr lang="ru-RU" dirty="0">
                <a:latin typeface="Constantia" panose="02030602050306030303" pitchFamily="18" charset="0"/>
              </a:rPr>
              <a:t> филиала </a:t>
            </a:r>
            <a:r>
              <a:rPr lang="ru-RU" dirty="0" smtClean="0">
                <a:latin typeface="Constantia" panose="02030602050306030303" pitchFamily="18" charset="0"/>
              </a:rPr>
              <a:t>прошло </a:t>
            </a:r>
            <a:r>
              <a:rPr lang="ru-RU" dirty="0">
                <a:latin typeface="Constantia" panose="02030602050306030303" pitchFamily="18" charset="0"/>
              </a:rPr>
              <a:t>мероприятие по пропаганде негативного отношения к радикальным движения, развитию общественной активности в духе патриотизма. Одним из ключевых направлений борьбы с террористическими и экстремистскими проявлениями в общественной среде выступает их профилактика. Профилактическую беседу провела инспектор ПДН </a:t>
            </a:r>
            <a:r>
              <a:rPr lang="ru-RU" dirty="0" err="1">
                <a:latin typeface="Constantia" panose="02030602050306030303" pitchFamily="18" charset="0"/>
              </a:rPr>
              <a:t>Бучок</a:t>
            </a:r>
            <a:r>
              <a:rPr lang="ru-RU" dirty="0">
                <a:latin typeface="Constantia" panose="02030602050306030303" pitchFamily="18" charset="0"/>
              </a:rPr>
              <a:t> Татьяна Дмитриевна</a:t>
            </a:r>
            <a:r>
              <a:rPr lang="ru-RU" dirty="0" smtClean="0">
                <a:latin typeface="Constantia" panose="02030602050306030303" pitchFamily="18" charset="0"/>
              </a:rPr>
              <a:t>.</a:t>
            </a:r>
            <a:endParaRPr lang="ru-RU" dirty="0">
              <a:latin typeface="Constantia" panose="02030602050306030303" pitchFamily="18" charset="0"/>
            </a:endParaRPr>
          </a:p>
          <a:p>
            <a:pPr algn="just"/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99733" y="490154"/>
            <a:ext cx="5628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onstantia" panose="02030602050306030303" pitchFamily="18" charset="0"/>
              </a:rPr>
              <a:t>Помимо этого была проведена интерактивная </a:t>
            </a:r>
            <a:r>
              <a:rPr lang="ru-RU" dirty="0">
                <a:latin typeface="Constantia" panose="02030602050306030303" pitchFamily="18" charset="0"/>
              </a:rPr>
              <a:t>игра «Думай о последствиях!» организованная педагогом-организатором ОБЖ Федоровым ​ А.В. целью которой, является повышение уровня безопасности​ ​ от угроз терроризма​ ​ и​ ​ </a:t>
            </a:r>
            <a:r>
              <a:rPr lang="ru-RU" dirty="0" smtClean="0">
                <a:latin typeface="Constantia" panose="02030602050306030303" pitchFamily="18" charset="0"/>
              </a:rPr>
              <a:t>экстремизма, предупреждение </a:t>
            </a:r>
            <a:r>
              <a:rPr lang="ru-RU" dirty="0">
                <a:latin typeface="Constantia" panose="02030602050306030303" pitchFamily="18" charset="0"/>
              </a:rPr>
              <a:t>и пресечение распространения террористической и экстремистской идеологии. В ходе игры каждый из участников узнал много нового и интересного, студенты получили представление о том, какие последствия влекут за собой участие и содействие в террористической деятельности. </a:t>
            </a:r>
            <a:r>
              <a:rPr lang="ru-RU" dirty="0" smtClean="0">
                <a:latin typeface="Constantia" panose="02030602050306030303" pitchFamily="18" charset="0"/>
              </a:rPr>
              <a:t> </a:t>
            </a:r>
            <a:endParaRPr lang="ru-RU" dirty="0">
              <a:latin typeface="Constantia" panose="02030602050306030303" pitchFamily="18" charset="0"/>
            </a:endParaRPr>
          </a:p>
        </p:txBody>
      </p:sp>
      <p:pic>
        <p:nvPicPr>
          <p:cNvPr id="12" name="Рисунок 11" descr="https://sun9-77.userapi.com/impg/ujTWhWlN7X7LrltdLBtXuAju38wrOuMtdC5wYw/7BCuubb-ip4.jpg?size=1280x960&amp;quality=95&amp;sign=242e3b9d6437e76875c48c0e5d61788d&amp;type=album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22233" b="14889"/>
          <a:stretch/>
        </p:blipFill>
        <p:spPr bwMode="auto">
          <a:xfrm>
            <a:off x="1801369" y="4788807"/>
            <a:ext cx="3208953" cy="15675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 descr="https://sun9-72.userapi.com/impg/sUTsXgTWzsh4BW2JOpa4ylAnX01FrLZTBQaGmw/Xk06FYmut-w.jpg?size=1280x960&amp;quality=95&amp;sign=e7947a69d4f18fa6a4ab43aa603d8dfd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2" r="7082"/>
          <a:stretch/>
        </p:blipFill>
        <p:spPr bwMode="auto">
          <a:xfrm>
            <a:off x="7458188" y="4062667"/>
            <a:ext cx="3111836" cy="1854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6542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597" y="81867"/>
            <a:ext cx="5087911" cy="1325563"/>
          </a:xfrm>
        </p:spPr>
        <p:txBody>
          <a:bodyPr/>
          <a:lstStyle/>
          <a:p>
            <a:r>
              <a:rPr lang="ru-RU" dirty="0" smtClean="0"/>
              <a:t>Посещение занятий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7513" y="1080458"/>
            <a:ext cx="52726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onstantia" panose="02030602050306030303" pitchFamily="18" charset="0"/>
              </a:rPr>
              <a:t>Во исполнении приказа от 01.09.2023г. №125-ОД «Об утверждении графика </a:t>
            </a:r>
            <a:r>
              <a:rPr lang="ru-RU" dirty="0" err="1" smtClean="0">
                <a:latin typeface="Constantia" panose="02030602050306030303" pitchFamily="18" charset="0"/>
              </a:rPr>
              <a:t>взаимопосещения</a:t>
            </a:r>
            <a:r>
              <a:rPr lang="ru-RU" dirty="0" smtClean="0">
                <a:latin typeface="Constantia" panose="02030602050306030303" pitchFamily="18" charset="0"/>
              </a:rPr>
              <a:t> занятий работниками методического подразделения» 16.11.2023г. </a:t>
            </a:r>
            <a:r>
              <a:rPr lang="ru-RU" dirty="0">
                <a:latin typeface="Constantia" panose="02030602050306030303" pitchFamily="18" charset="0"/>
              </a:rPr>
              <a:t>м</a:t>
            </a:r>
            <a:r>
              <a:rPr lang="ru-RU" dirty="0" smtClean="0">
                <a:latin typeface="Constantia" panose="02030602050306030303" pitchFamily="18" charset="0"/>
              </a:rPr>
              <a:t>етодистом филиала было посещено занятие преподавателя Трофимовой М.А. по учебной дисциплине </a:t>
            </a:r>
          </a:p>
          <a:p>
            <a:pPr algn="just"/>
            <a:r>
              <a:rPr lang="ru-RU" dirty="0" smtClean="0">
                <a:latin typeface="Constantia" panose="02030602050306030303" pitchFamily="18" charset="0"/>
              </a:rPr>
              <a:t>А.02 Адаптивные информационные и коммуникативные технологии, группа АДП-21, тема занятия: «Создание таблиц и диаграмм в </a:t>
            </a:r>
            <a:r>
              <a:rPr lang="en-US" dirty="0" smtClean="0">
                <a:latin typeface="Constantia" panose="02030602050306030303" pitchFamily="18" charset="0"/>
              </a:rPr>
              <a:t>Word</a:t>
            </a:r>
            <a:r>
              <a:rPr lang="ru-RU" dirty="0" smtClean="0">
                <a:latin typeface="Constantia" panose="02030602050306030303" pitchFamily="18" charset="0"/>
              </a:rPr>
              <a:t>». Сознательное и прочное усвоение знаний обучающихся проходило в процессе их активной умственной деятельности. На протяжении всего занятия преподаватель мотивировал слушателей на включение в работу, поддерживая интерес к заданной теме. Обучающиеся выполняли задания по созданию таблиц, диаграмм и их заполнением. Общая оценка занятия «хорошо».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98"/>
          <a:stretch/>
        </p:blipFill>
        <p:spPr>
          <a:xfrm>
            <a:off x="6514605" y="391885"/>
            <a:ext cx="2832265" cy="1736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28718" r="25413" b="35727"/>
          <a:stretch/>
        </p:blipFill>
        <p:spPr>
          <a:xfrm>
            <a:off x="9050974" y="1510606"/>
            <a:ext cx="2458193" cy="1235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0"/>
          <a:stretch/>
        </p:blipFill>
        <p:spPr>
          <a:xfrm>
            <a:off x="6514605" y="2539681"/>
            <a:ext cx="2951018" cy="2159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9"/>
          <a:stretch/>
        </p:blipFill>
        <p:spPr>
          <a:xfrm>
            <a:off x="8521936" y="4050359"/>
            <a:ext cx="2920527" cy="2121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0943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173" y="0"/>
            <a:ext cx="5224365" cy="1319224"/>
          </a:xfrm>
        </p:spPr>
        <p:txBody>
          <a:bodyPr>
            <a:normAutofit/>
          </a:bodyPr>
          <a:lstStyle/>
          <a:p>
            <a:r>
              <a:rPr lang="ru-RU" dirty="0" smtClean="0"/>
              <a:t>Шоу «Один в один»</a:t>
            </a:r>
            <a:endParaRPr lang="ru-RU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17516" y="1050397"/>
            <a:ext cx="5165767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22 ноября состоялось одно из интереснейших мероприятий "Один в один". 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Один в один" – это творческий конкурс, где студентам предстояло проявить свои способности</a:t>
            </a:r>
            <a:r>
              <a:rPr kumimoji="0" lang="ru-RU" alt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и таланты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на сцене.</a:t>
            </a:r>
            <a:r>
              <a:rPr kumimoji="0" lang="ru-RU" alt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На что только не пошли ребята, чтобы вжиться в роль: разучили сложную хореографию, продумали сценические костюмы и максимально приближенный к оригиналу образ эстрадного </a:t>
            </a:r>
            <a:r>
              <a:rPr lang="ru-RU" altLang="ru-RU" dirty="0" smtClean="0">
                <a:solidFill>
                  <a:srgbClr val="000000"/>
                </a:solidFill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исполнителя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в целом. Концерт получился насыщенным, участники справились с поставленной задачей на «отлично».​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9484">
            <a:off x="6673469" y="1057187"/>
            <a:ext cx="4601204" cy="2577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84" name="Picture 12" descr="https://abrakadabra.fun/uploads/posts/2022-02/1644469571_3-abrakadabra-fun-p-kamera-na-prozrachnom-fone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488" y="3784894"/>
            <a:ext cx="4269635" cy="314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s://abrakadabra.fun/uploads/posts/2022-02/1644469571_3-abrakadabra-fun-p-kamera-na-prozrachnom-fone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88" y="3937294"/>
            <a:ext cx="4269635" cy="314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46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95147"/>
            <a:ext cx="4708161" cy="1519897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День матери</a:t>
            </a:r>
            <a:br>
              <a:rPr lang="ru-RU" sz="4400" dirty="0" smtClean="0"/>
            </a:br>
            <a:endParaRPr lang="ru-RU" sz="4400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508457" y="1187387"/>
            <a:ext cx="5367646" cy="3895107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Constantia" panose="02030602050306030303" pitchFamily="18" charset="0"/>
              </a:rPr>
              <a:t>День </a:t>
            </a:r>
            <a:r>
              <a:rPr lang="ru-RU" sz="1800" dirty="0">
                <a:latin typeface="Constantia" panose="02030602050306030303" pitchFamily="18" charset="0"/>
              </a:rPr>
              <a:t>матери в России отмечается каждое последнее воскресенье ноября. В 2023 году он выпадает на 26 ноября, в этот день и в его преддверии дети традиционно поздравляют своих мам, благодарят и воздают должное бескорыстному и самоотверженному материнскому труду</a:t>
            </a:r>
            <a:r>
              <a:rPr lang="ru-RU" sz="1800" dirty="0" smtClean="0">
                <a:latin typeface="Constantia" panose="02030602050306030303" pitchFamily="18" charset="0"/>
              </a:rPr>
              <a:t>. Студенты колледжа подготовили видеоролик для своих </a:t>
            </a:r>
            <a:r>
              <a:rPr lang="ru-RU" sz="1800" dirty="0" smtClean="0">
                <a:latin typeface="Constantia" panose="02030602050306030303" pitchFamily="18" charset="0"/>
              </a:rPr>
              <a:t>мам.</a:t>
            </a:r>
            <a:endParaRPr lang="ru-RU" sz="1800" dirty="0" smtClean="0">
              <a:latin typeface="Constantia" panose="02030602050306030303" pitchFamily="18" charset="0"/>
            </a:endParaRPr>
          </a:p>
          <a:p>
            <a:pPr algn="just"/>
            <a:endParaRPr lang="ru-RU" sz="1800" dirty="0"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9</a:t>
            </a:fld>
            <a:endParaRPr lang="ru-RU"/>
          </a:p>
        </p:txBody>
      </p:sp>
      <p:pic>
        <p:nvPicPr>
          <p:cNvPr id="4098" name="Picture 2" descr="https://cdn131.picsart.com/2635099280142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74" y="3305918"/>
            <a:ext cx="3232994" cy="323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20524" t="30465" r="37465" b="39070"/>
          <a:stretch/>
        </p:blipFill>
        <p:spPr bwMode="auto">
          <a:xfrm>
            <a:off x="6547386" y="930925"/>
            <a:ext cx="4996419" cy="2793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https://abrakadabra.fun/uploads/posts/2022-02/1644469571_3-abrakadabra-fun-p-kamera-na-prozrachnom-fone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165" y="3830416"/>
            <a:ext cx="4269635" cy="314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699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стание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листание 1" id="{6EB41901-E906-4F5D-92CE-8CC78677F874}" vid="{66B04ABB-2228-4FAF-99D5-43E267AA4B8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листание 1</Template>
  <TotalTime>911</TotalTime>
  <Words>656</Words>
  <Application>Microsoft Office PowerPoint</Application>
  <PresentationFormat>Широкоэкранный</PresentationFormat>
  <Paragraphs>46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Constantia</vt:lpstr>
      <vt:lpstr>Times New Roman</vt:lpstr>
      <vt:lpstr>листание 1</vt:lpstr>
      <vt:lpstr>Государственное автономное профессиональное образовательное учреждение  Свердловской области  «Талицкий лесотехнический колледж им. Н.И.Кузнецова»</vt:lpstr>
      <vt:lpstr>День народного единства </vt:lpstr>
      <vt:lpstr>Движение первых</vt:lpstr>
      <vt:lpstr>Международный день толерантности</vt:lpstr>
      <vt:lpstr>Я и закон!</vt:lpstr>
      <vt:lpstr>«Нет ненависти и вражде»</vt:lpstr>
      <vt:lpstr>Посещение занятий</vt:lpstr>
      <vt:lpstr>Шоу «Один в один»</vt:lpstr>
      <vt:lpstr>День матери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ТЛК</cp:lastModifiedBy>
  <cp:revision>90</cp:revision>
  <dcterms:created xsi:type="dcterms:W3CDTF">2016-11-15T09:14:47Z</dcterms:created>
  <dcterms:modified xsi:type="dcterms:W3CDTF">2023-12-04T07:58:10Z</dcterms:modified>
</cp:coreProperties>
</file>