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13"/>
  </p:notesMasterIdLst>
  <p:handoutMasterIdLst>
    <p:handoutMasterId r:id="rId14"/>
  </p:handoutMasterIdLst>
  <p:sldIdLst>
    <p:sldId id="256" r:id="rId2"/>
    <p:sldId id="297" r:id="rId3"/>
    <p:sldId id="296" r:id="rId4"/>
    <p:sldId id="295" r:id="rId5"/>
    <p:sldId id="298" r:id="rId6"/>
    <p:sldId id="294" r:id="rId7"/>
    <p:sldId id="293" r:id="rId8"/>
    <p:sldId id="299" r:id="rId9"/>
    <p:sldId id="300" r:id="rId10"/>
    <p:sldId id="292" r:id="rId11"/>
    <p:sldId id="301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-78" y="-6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3E02AA-DF81-4F00-BD4A-9ABDA1310B06}" type="datetimeFigureOut">
              <a:rPr lang="ru-RU" smtClean="0"/>
              <a:pPr/>
              <a:t>29.03.2024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F3A9E3-B6C6-475F-9BBF-C4C83D8B3E7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34803541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A22BD7-D74D-4ECC-8498-F411D6D541BE}" type="datetimeFigureOut">
              <a:rPr lang="ru-RU" smtClean="0"/>
              <a:pPr/>
              <a:t>29.03.2024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3237ED-3076-4734-A284-E5FE3827A7C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54199534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38199" y="665163"/>
            <a:ext cx="470816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38199" y="3602038"/>
            <a:ext cx="470816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F63B5-D60D-4537-9247-050C3E45847A}" type="datetime1">
              <a:rPr lang="ru-RU" smtClean="0"/>
              <a:pPr/>
              <a:t>29.03.2024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002833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E3F11-9D91-4000-8BE4-7196B0FCA8AB}" type="datetime1">
              <a:rPr lang="ru-RU" smtClean="0"/>
              <a:pPr/>
              <a:t>29.03.2024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986201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4933013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C6727-097A-400B-A872-8FCA7D146DB4}" type="datetime1">
              <a:rPr lang="ru-RU" smtClean="0"/>
              <a:pPr/>
              <a:t>29.03.2024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570870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630FA-A272-48CD-8926-32C64B8A9825}" type="datetime1">
              <a:rPr lang="ru-RU" smtClean="0"/>
              <a:pPr/>
              <a:t>29.03.2024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Объект 2"/>
          <p:cNvSpPr>
            <a:spLocks noGrp="1"/>
          </p:cNvSpPr>
          <p:nvPr>
            <p:ph idx="13"/>
          </p:nvPr>
        </p:nvSpPr>
        <p:spPr>
          <a:xfrm>
            <a:off x="719528" y="1825625"/>
            <a:ext cx="5087912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26664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11977" y="765358"/>
            <a:ext cx="4916670" cy="285273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511976" y="4589463"/>
            <a:ext cx="4835473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6BCCD-5A05-455E-9B67-B7DEBA4507A0}" type="datetime1">
              <a:rPr lang="ru-RU" smtClean="0"/>
              <a:pPr/>
              <a:t>29.03.2024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191171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83367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2C2BA-CE90-4668-B320-54E1E5F364F5}" type="datetime1">
              <a:rPr lang="ru-RU" smtClean="0"/>
              <a:pPr/>
              <a:t>29.03.2024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812388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72200" y="365125"/>
            <a:ext cx="5183188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C8FF9-26EE-4DA3-A781-B2CE2B39265E}" type="datetime1">
              <a:rPr lang="ru-RU" smtClean="0"/>
              <a:pPr/>
              <a:t>29.03.2024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19786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9547" y="260194"/>
            <a:ext cx="5087911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25618-197D-4856-8A44-E4A686A3B694}" type="datetime1">
              <a:rPr lang="ru-RU" smtClean="0"/>
              <a:pPr/>
              <a:t>29.03.2024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872982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60E11-BD66-4968-9148-8BE419D7623D}" type="datetime1">
              <a:rPr lang="ru-RU" smtClean="0"/>
              <a:pPr/>
              <a:t>29.03.2024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368854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586651" cy="140158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80682" y="457201"/>
            <a:ext cx="4774706" cy="564379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58665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1106F-0618-48B0-997F-8E5214CBB981}" type="datetime1">
              <a:rPr lang="ru-RU" smtClean="0"/>
              <a:pPr/>
              <a:t>29.03.2024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244711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610662" y="987425"/>
            <a:ext cx="4744726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E5FA7-0419-4576-9289-11A0823B8520}" type="datetime1">
              <a:rPr lang="ru-RU" smtClean="0"/>
              <a:pPr/>
              <a:t>29.03.2024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401232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3000"/>
            <a:lum/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artisticPastelsSmooth scaling="55"/>
                    </a14:imgEffect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65888" y="365125"/>
            <a:ext cx="50879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65888" y="1825625"/>
            <a:ext cx="508791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6C3080-9416-4F04-A227-6FD9BC7B6314}" type="datetime1">
              <a:rPr lang="ru-RU" smtClean="0"/>
              <a:pPr/>
              <a:t>29.03.2024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921711-B3F4-4B1C-942E-FC3CB360482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82863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6400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2.wdp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microsoft.com/office/2007/relationships/hdphoto" Target="../media/hdphoto13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4.wdp"/><Relationship Id="rId5" Type="http://schemas.openxmlformats.org/officeDocument/2006/relationships/image" Target="../media/image51.png"/><Relationship Id="rId4" Type="http://schemas.openxmlformats.org/officeDocument/2006/relationships/hyperlink" Target="https://tugulym.tallk.ru/polozheniya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microsoft.com/office/2007/relationships/hdphoto" Target="../media/hdphoto4.wdp"/><Relationship Id="rId4" Type="http://schemas.openxmlformats.org/officeDocument/2006/relationships/image" Target="NUL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microsoft.com/office/2007/relationships/hdphoto" Target="../media/hdphoto6.wdp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microsoft.com/office/2007/relationships/hdphoto" Target="../media/hdphoto8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hdphoto" Target="../media/hdphoto9.wdp"/><Relationship Id="rId7" Type="http://schemas.microsoft.com/office/2007/relationships/hdphoto" Target="../media/hdphoto10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microsoft.com/office/2007/relationships/hdphoto" Target="../media/hdphoto1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microsoft.com/office/2007/relationships/hdphoto" Target="../media/hdphoto1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13000"/>
                    </a14:imgEffect>
                    <a14:imgEffect>
                      <a14:colorTemperature colorTemp="5900"/>
                    </a14:imgEffect>
                    <a14:imgEffect>
                      <a14:brightnessContrast brigh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8609" y="273459"/>
            <a:ext cx="927757" cy="927020"/>
          </a:xfrm>
          <a:prstGeom prst="rect">
            <a:avLst/>
          </a:prstGeom>
          <a:effectLst>
            <a:glow rad="1422400">
              <a:schemeClr val="accent6">
                <a:lumMod val="60000"/>
                <a:lumOff val="40000"/>
                <a:alpha val="64000"/>
              </a:schemeClr>
            </a:glow>
            <a:reflection blurRad="495300" stA="33000" endPos="58000" dist="330200" dir="5400000" sy="-100000" algn="bl" rotWithShape="0"/>
            <a:softEdge rad="0"/>
          </a:effectLst>
          <a:scene3d>
            <a:camera prst="orthographicFront"/>
            <a:lightRig rig="threePt" dir="t"/>
          </a:scene3d>
          <a:sp3d extrusionH="76200">
            <a:extrusionClr>
              <a:schemeClr val="accent6">
                <a:lumMod val="60000"/>
                <a:lumOff val="40000"/>
              </a:schemeClr>
            </a:extrusionClr>
          </a:sp3d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96863" y="59815"/>
            <a:ext cx="11149960" cy="1325563"/>
          </a:xfrm>
          <a:noFill/>
          <a:effectLst>
            <a:glow>
              <a:schemeClr val="accent6">
                <a:lumMod val="60000"/>
                <a:lumOff val="40000"/>
              </a:schemeClr>
            </a:glow>
            <a:outerShdw sx="1000" sy="1000" algn="ctr" rotWithShape="0">
              <a:schemeClr val="accent6">
                <a:lumMod val="60000"/>
                <a:lumOff val="40000"/>
              </a:schemeClr>
            </a:outerShdw>
            <a:reflection endPos="0" dir="5400000" sy="-100000" algn="bl" rotWithShape="0"/>
            <a:softEdge rad="38100"/>
          </a:effectLst>
        </p:spPr>
        <p:txBody>
          <a:bodyPr>
            <a:normAutofit/>
          </a:bodyPr>
          <a:lstStyle/>
          <a:p>
            <a:r>
              <a:rPr lang="ru-RU" sz="1800" dirty="0">
                <a:solidFill>
                  <a:schemeClr val="accent6">
                    <a:lumMod val="50000"/>
                  </a:schemeClr>
                </a:solidFill>
                <a:effectLst>
                  <a:glow rad="1574800">
                    <a:schemeClr val="accent6">
                      <a:lumMod val="60000"/>
                      <a:lumOff val="40000"/>
                      <a:alpha val="34000"/>
                    </a:schemeClr>
                  </a:glow>
                  <a:outerShdw blurRad="444500" dist="1181100" sx="1000" sy="1000" algn="tl">
                    <a:srgbClr val="000000">
                      <a:alpha val="2000"/>
                    </a:srgbClr>
                  </a:outerShdw>
                  <a:reflection stA="89000" endPos="10000" dist="50800" dir="5400000" sy="-100000" algn="bl" rotWithShape="0"/>
                </a:effectLst>
                <a:latin typeface="+mn-lt"/>
              </a:rPr>
              <a:t>Государственное автономное профессиональное образовательное учреждение </a:t>
            </a:r>
            <a:br>
              <a:rPr lang="ru-RU" sz="1800" dirty="0">
                <a:solidFill>
                  <a:schemeClr val="accent6">
                    <a:lumMod val="50000"/>
                  </a:schemeClr>
                </a:solidFill>
                <a:effectLst>
                  <a:glow rad="1574800">
                    <a:schemeClr val="accent6">
                      <a:lumMod val="60000"/>
                      <a:lumOff val="40000"/>
                      <a:alpha val="34000"/>
                    </a:schemeClr>
                  </a:glow>
                  <a:outerShdw blurRad="444500" dist="1181100" sx="1000" sy="1000" algn="tl">
                    <a:srgbClr val="000000">
                      <a:alpha val="2000"/>
                    </a:srgbClr>
                  </a:outerShdw>
                  <a:reflection stA="89000" endPos="10000" dist="50800" dir="5400000" sy="-100000" algn="bl" rotWithShape="0"/>
                </a:effectLst>
                <a:latin typeface="+mn-lt"/>
              </a:rPr>
            </a:br>
            <a:r>
              <a:rPr lang="ru-RU" sz="1800" dirty="0">
                <a:solidFill>
                  <a:schemeClr val="accent6">
                    <a:lumMod val="50000"/>
                  </a:schemeClr>
                </a:solidFill>
                <a:effectLst>
                  <a:glow rad="1574800">
                    <a:schemeClr val="accent6">
                      <a:lumMod val="60000"/>
                      <a:lumOff val="40000"/>
                      <a:alpha val="34000"/>
                    </a:schemeClr>
                  </a:glow>
                  <a:outerShdw blurRad="444500" dist="1181100" sx="1000" sy="1000" algn="tl">
                    <a:srgbClr val="000000">
                      <a:alpha val="2000"/>
                    </a:srgbClr>
                  </a:outerShdw>
                  <a:reflection stA="89000" endPos="10000" dist="50800" dir="5400000" sy="-100000" algn="bl" rotWithShape="0"/>
                </a:effectLst>
                <a:latin typeface="+mn-lt"/>
              </a:rPr>
              <a:t>Свердловской области </a:t>
            </a:r>
            <a:br>
              <a:rPr lang="ru-RU" sz="1800" dirty="0">
                <a:solidFill>
                  <a:schemeClr val="accent6">
                    <a:lumMod val="50000"/>
                  </a:schemeClr>
                </a:solidFill>
                <a:effectLst>
                  <a:glow rad="1574800">
                    <a:schemeClr val="accent6">
                      <a:lumMod val="60000"/>
                      <a:lumOff val="40000"/>
                      <a:alpha val="34000"/>
                    </a:schemeClr>
                  </a:glow>
                  <a:outerShdw blurRad="444500" dist="1181100" sx="1000" sy="1000" algn="tl">
                    <a:srgbClr val="000000">
                      <a:alpha val="2000"/>
                    </a:srgbClr>
                  </a:outerShdw>
                  <a:reflection stA="89000" endPos="10000" dist="50800" dir="5400000" sy="-100000" algn="bl" rotWithShape="0"/>
                </a:effectLst>
                <a:latin typeface="+mn-lt"/>
              </a:rPr>
            </a:br>
            <a:r>
              <a:rPr lang="ru-RU" sz="1800" dirty="0">
                <a:solidFill>
                  <a:schemeClr val="accent6">
                    <a:lumMod val="50000"/>
                  </a:schemeClr>
                </a:solidFill>
                <a:effectLst>
                  <a:glow rad="1574800">
                    <a:schemeClr val="accent6">
                      <a:lumMod val="60000"/>
                      <a:lumOff val="40000"/>
                      <a:alpha val="34000"/>
                    </a:schemeClr>
                  </a:glow>
                  <a:outerShdw blurRad="444500" dist="1181100" sx="1000" sy="1000" algn="tl">
                    <a:srgbClr val="000000">
                      <a:alpha val="2000"/>
                    </a:srgbClr>
                  </a:outerShdw>
                  <a:reflection stA="89000" endPos="10000" dist="50800" dir="5400000" sy="-100000" algn="bl" rotWithShape="0"/>
                </a:effectLst>
                <a:latin typeface="+mn-lt"/>
              </a:rPr>
              <a:t>«Талицкий лесотехнический колледж им. Н.И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effectLst>
                  <a:glow rad="1574800">
                    <a:schemeClr val="accent6">
                      <a:lumMod val="60000"/>
                      <a:lumOff val="40000"/>
                      <a:alpha val="34000"/>
                    </a:schemeClr>
                  </a:glow>
                  <a:outerShdw blurRad="444500" dist="1181100" sx="1000" sy="1000" algn="tl">
                    <a:srgbClr val="000000">
                      <a:alpha val="2000"/>
                    </a:srgbClr>
                  </a:outerShdw>
                  <a:reflection stA="89000" endPos="10000" dist="50800" dir="5400000" sy="-100000" algn="bl" rotWithShape="0"/>
                </a:effectLst>
                <a:latin typeface="+mn-lt"/>
              </a:rPr>
              <a:t>. Кузнецова</a:t>
            </a:r>
            <a:r>
              <a:rPr lang="ru-RU" sz="1800" dirty="0">
                <a:solidFill>
                  <a:schemeClr val="accent6">
                    <a:lumMod val="50000"/>
                  </a:schemeClr>
                </a:solidFill>
                <a:effectLst>
                  <a:glow rad="1574800">
                    <a:schemeClr val="accent6">
                      <a:lumMod val="60000"/>
                      <a:lumOff val="40000"/>
                      <a:alpha val="34000"/>
                    </a:schemeClr>
                  </a:glow>
                  <a:outerShdw blurRad="444500" dist="1181100" sx="1000" sy="1000" algn="tl">
                    <a:srgbClr val="000000">
                      <a:alpha val="2000"/>
                    </a:srgbClr>
                  </a:outerShdw>
                  <a:reflection stA="89000" endPos="10000" dist="50800" dir="5400000" sy="-100000" algn="bl" rotWithShape="0"/>
                </a:effectLst>
                <a:latin typeface="+mn-lt"/>
              </a:rPr>
              <a:t>»</a:t>
            </a:r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>
          <a:xfrm>
            <a:off x="9103167" y="6330043"/>
            <a:ext cx="2923035" cy="365125"/>
          </a:xfrm>
        </p:spPr>
        <p:txBody>
          <a:bodyPr/>
          <a:lstStyle/>
          <a:p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  <a:t>Методист: Охоткина С.В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772" y="2788968"/>
            <a:ext cx="5688626" cy="3567382"/>
          </a:xfrm>
          <a:prstGeom prst="rect">
            <a:avLst/>
          </a:prstGeom>
          <a:effectLst>
            <a:glow>
              <a:schemeClr val="accent1"/>
            </a:glow>
            <a:softEdge rad="1397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98247" y="3813717"/>
            <a:ext cx="1378183" cy="2430966"/>
          </a:xfrm>
          <a:prstGeom prst="rect">
            <a:avLst/>
          </a:prstGeom>
          <a:effectLst>
            <a:softEdge rad="139700"/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6"/>
          <a:srcRect l="16674" t="-1651" r="12341" b="1651"/>
          <a:stretch/>
        </p:blipFill>
        <p:spPr>
          <a:xfrm>
            <a:off x="6220578" y="2733367"/>
            <a:ext cx="5765181" cy="362298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673348" y="6085251"/>
            <a:ext cx="11683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ТУГУЛЫМ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215" y="1282403"/>
            <a:ext cx="5766933" cy="15065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999512" y="844992"/>
            <a:ext cx="7635833" cy="4389500"/>
          </a:xfrm>
          <a:prstGeom prst="rect">
            <a:avLst/>
          </a:prstGeom>
        </p:spPr>
      </p:pic>
      <p:sp>
        <p:nvSpPr>
          <p:cNvPr id="16" name="Заголовок 5"/>
          <p:cNvSpPr txBox="1">
            <a:spLocks/>
          </p:cNvSpPr>
          <p:nvPr/>
        </p:nvSpPr>
        <p:spPr>
          <a:xfrm>
            <a:off x="5890337" y="1842933"/>
            <a:ext cx="3089030" cy="5820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6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№21 март 2024 года</a:t>
            </a:r>
            <a:endParaRPr lang="ru-RU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70247" y="1237785"/>
            <a:ext cx="2383743" cy="186553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0276047" y="1513299"/>
            <a:ext cx="1570776" cy="131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559274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9547" y="260194"/>
            <a:ext cx="5087911" cy="1325563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Bookman Old Style" panose="02050604050505020204" pitchFamily="18" charset="0"/>
              </a:rPr>
              <a:t>«Всемирный день театра»</a:t>
            </a:r>
            <a:endParaRPr lang="ru-RU" sz="2800" dirty="0">
              <a:latin typeface="Bookman Old Style" panose="020506040505050202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06136" y="1809541"/>
            <a:ext cx="545473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Bookman Old Style" panose="02050604050505020204" pitchFamily="18" charset="0"/>
              </a:rPr>
              <a:t>27 марта отмечается Всемирный </a:t>
            </a:r>
            <a:r>
              <a:rPr lang="ru-RU" dirty="0">
                <a:latin typeface="Bookman Old Style" panose="02050604050505020204" pitchFamily="18" charset="0"/>
              </a:rPr>
              <a:t>день </a:t>
            </a:r>
            <a:r>
              <a:rPr lang="ru-RU" dirty="0" smtClean="0">
                <a:latin typeface="Bookman Old Style" panose="02050604050505020204" pitchFamily="18" charset="0"/>
              </a:rPr>
              <a:t>театра. Это праздник </a:t>
            </a:r>
            <a:r>
              <a:rPr lang="ru-RU" dirty="0">
                <a:latin typeface="Bookman Old Style" panose="02050604050505020204" pitchFamily="18" charset="0"/>
              </a:rPr>
              <a:t>всех театральных деятелей и ценителей </a:t>
            </a:r>
            <a:r>
              <a:rPr lang="ru-RU" dirty="0" smtClean="0">
                <a:latin typeface="Bookman Old Style" panose="02050604050505020204" pitchFamily="18" charset="0"/>
              </a:rPr>
              <a:t>искусства</a:t>
            </a:r>
            <a:r>
              <a:rPr lang="ru-RU" dirty="0">
                <a:latin typeface="Bookman Old Style" panose="02050604050505020204" pitchFamily="18" charset="0"/>
              </a:rPr>
              <a:t>.</a:t>
            </a:r>
            <a:br>
              <a:rPr lang="ru-RU" dirty="0">
                <a:latin typeface="Bookman Old Style" panose="02050604050505020204" pitchFamily="18" charset="0"/>
              </a:rPr>
            </a:br>
            <a:r>
              <a:rPr lang="ru-RU" dirty="0">
                <a:latin typeface="Bookman Old Style" panose="02050604050505020204" pitchFamily="18" charset="0"/>
              </a:rPr>
              <a:t>Театральное искусство является одним из древнейших искусств в истории, оно вносит большой вклад в культурное развитие общества</a:t>
            </a:r>
            <a:r>
              <a:rPr lang="ru-RU" dirty="0" smtClean="0">
                <a:latin typeface="Bookman Old Style" panose="02050604050505020204" pitchFamily="18" charset="0"/>
              </a:rPr>
              <a:t>.</a:t>
            </a:r>
          </a:p>
          <a:p>
            <a:pPr algn="just"/>
            <a:r>
              <a:rPr lang="ru-RU" dirty="0">
                <a:latin typeface="Bookman Old Style" panose="02050604050505020204" pitchFamily="18" charset="0"/>
              </a:rPr>
              <a:t/>
            </a:r>
            <a:br>
              <a:rPr lang="ru-RU" dirty="0">
                <a:latin typeface="Bookman Old Style" panose="02050604050505020204" pitchFamily="18" charset="0"/>
              </a:rPr>
            </a:br>
            <a:r>
              <a:rPr lang="ru-RU" dirty="0">
                <a:latin typeface="Bookman Old Style" panose="02050604050505020204" pitchFamily="18" charset="0"/>
              </a:rPr>
              <a:t>Советник директора по воспитанию </a:t>
            </a:r>
            <a:endParaRPr lang="ru-RU" dirty="0" smtClean="0">
              <a:latin typeface="Bookman Old Style" panose="02050604050505020204" pitchFamily="18" charset="0"/>
            </a:endParaRPr>
          </a:p>
          <a:p>
            <a:pPr algn="just"/>
            <a:r>
              <a:rPr lang="ru-RU" dirty="0" smtClean="0">
                <a:latin typeface="Bookman Old Style" panose="02050604050505020204" pitchFamily="18" charset="0"/>
              </a:rPr>
              <a:t>Орлов Н.Н. совместно </a:t>
            </a:r>
            <a:r>
              <a:rPr lang="ru-RU" dirty="0">
                <a:latin typeface="Bookman Old Style" panose="02050604050505020204" pitchFamily="18" charset="0"/>
              </a:rPr>
              <a:t>с педагогом-организатором Федоровой </a:t>
            </a:r>
            <a:r>
              <a:rPr lang="ru-RU" dirty="0" smtClean="0">
                <a:latin typeface="Bookman Old Style" panose="02050604050505020204" pitchFamily="18" charset="0"/>
              </a:rPr>
              <a:t>Е.В. </a:t>
            </a:r>
            <a:r>
              <a:rPr lang="ru-RU" dirty="0">
                <a:latin typeface="Bookman Old Style" panose="02050604050505020204" pitchFamily="18" charset="0"/>
              </a:rPr>
              <a:t>подготовили с активом студентов </a:t>
            </a:r>
            <a:r>
              <a:rPr lang="ru-RU" dirty="0" smtClean="0">
                <a:latin typeface="Bookman Old Style" panose="02050604050505020204" pitchFamily="18" charset="0"/>
              </a:rPr>
              <a:t>филиала </a:t>
            </a:r>
            <a:r>
              <a:rPr lang="ru-RU" dirty="0">
                <a:latin typeface="Bookman Old Style" panose="02050604050505020204" pitchFamily="18" charset="0"/>
              </a:rPr>
              <a:t>видеоролик «Театральный этикет</a:t>
            </a:r>
            <a:r>
              <a:rPr lang="ru-RU" dirty="0" smtClean="0"/>
              <a:t>».</a:t>
            </a:r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22108" t="58914" r="38354" b="12568"/>
          <a:stretch/>
        </p:blipFill>
        <p:spPr>
          <a:xfrm rot="374607">
            <a:off x="7124686" y="750052"/>
            <a:ext cx="4332452" cy="24933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7467" y="404380"/>
            <a:ext cx="1275298" cy="133515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/>
          <a:srcRect l="21633" t="59614" r="39706" b="13222"/>
          <a:stretch/>
        </p:blipFill>
        <p:spPr>
          <a:xfrm rot="413891">
            <a:off x="7984136" y="3861461"/>
            <a:ext cx="3537857" cy="19887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10794" y="3003704"/>
            <a:ext cx="2523020" cy="264345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278" b="100000" l="0" r="100000"/>
                    </a14:imgEffect>
                  </a14:imgLayer>
                </a14:imgProps>
              </a:ext>
            </a:extLst>
          </a:blip>
          <a:srcRect t="36507" b="9131"/>
          <a:stretch/>
        </p:blipFill>
        <p:spPr>
          <a:xfrm>
            <a:off x="6210794" y="80009"/>
            <a:ext cx="2274484" cy="1236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309728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511269" y="1859292"/>
            <a:ext cx="5253842" cy="1694357"/>
          </a:xfrm>
        </p:spPr>
        <p:txBody>
          <a:bodyPr>
            <a:noAutofit/>
          </a:bodyPr>
          <a:lstStyle/>
          <a:p>
            <a:pPr algn="just"/>
            <a:r>
              <a:rPr lang="ru-RU" sz="1800" dirty="0" smtClean="0">
                <a:latin typeface="Bookman Old Style" panose="02050604050505020204" pitchFamily="18" charset="0"/>
              </a:rPr>
              <a:t>В соответствии с Положением о проведении Областного онлайн конкурса рисунков по ОБЖ «Мой безопасный мир» среди обучающихся с ограниченными возможностями здоровья Свердловской области прием заявок для участия и конкурсных работ осуществляет координатор конкурса – Федоров А.В.</a:t>
            </a:r>
          </a:p>
          <a:p>
            <a:endParaRPr lang="ru-RU" sz="1800" dirty="0">
              <a:latin typeface="Bookman Old Style" panose="020506040505050202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0090" y="665161"/>
            <a:ext cx="4612575" cy="629249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Bookman Old Style" panose="02050604050505020204" pitchFamily="18" charset="0"/>
              </a:rPr>
              <a:t>«Мой безопасный мир»</a:t>
            </a:r>
            <a:endParaRPr lang="ru-RU" sz="2800" dirty="0">
              <a:latin typeface="Bookman Old Style" panose="020506040505050202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pPr/>
              <a:t>11</a:t>
            </a:fld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1269" y="100279"/>
            <a:ext cx="1722531" cy="17225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1192" t="17163" r="24374" b="13134"/>
          <a:stretch/>
        </p:blipFill>
        <p:spPr>
          <a:xfrm rot="314424">
            <a:off x="7153956" y="372776"/>
            <a:ext cx="3847605" cy="48286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493709" y="3987903"/>
            <a:ext cx="44888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Bookman Old Style" panose="02050604050505020204" pitchFamily="18" charset="0"/>
                <a:hlinkClick r:id="rId4"/>
              </a:rPr>
              <a:t>Ссылка для ознакомления с Положением</a:t>
            </a:r>
          </a:p>
          <a:p>
            <a:r>
              <a:rPr lang="en-US" sz="1600" dirty="0" smtClean="0">
                <a:latin typeface="Bookman Old Style" panose="02050604050505020204" pitchFamily="18" charset="0"/>
                <a:hlinkClick r:id="rId4"/>
              </a:rPr>
              <a:t>https</a:t>
            </a:r>
            <a:r>
              <a:rPr lang="en-US" sz="1600" dirty="0">
                <a:latin typeface="Bookman Old Style" panose="02050604050505020204" pitchFamily="18" charset="0"/>
                <a:hlinkClick r:id="rId4"/>
              </a:rPr>
              <a:t>://tugulym.tallk.ru/polozheniya</a:t>
            </a:r>
            <a:r>
              <a:rPr lang="en-US" sz="1600" dirty="0" smtClean="0">
                <a:latin typeface="Bookman Old Style" panose="02050604050505020204" pitchFamily="18" charset="0"/>
                <a:hlinkClick r:id="rId4"/>
              </a:rPr>
              <a:t>/</a:t>
            </a:r>
            <a:r>
              <a:rPr lang="ru-RU" sz="1600" smtClean="0">
                <a:latin typeface="Bookman Old Style" panose="02050604050505020204" pitchFamily="18" charset="0"/>
              </a:rPr>
              <a:t> </a:t>
            </a:r>
            <a:endParaRPr lang="ru-RU" sz="1600" dirty="0" smtClean="0">
              <a:latin typeface="Bookman Old Style" panose="02050604050505020204" pitchFamily="18" charset="0"/>
            </a:endParaRPr>
          </a:p>
        </p:txBody>
      </p:sp>
      <p:pic>
        <p:nvPicPr>
          <p:cNvPr id="1030" name="Picture 6" descr="https://vesti-nesvetay.ru/wp-content/uploads/2023/08/%D0%B4%D0%B5%D1%82%D0%B8-%D0%B8%D0%BD%D0%B2%D0%B0%D0%BB%D0%B8%D0%B4%D1%8B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0" b="100000" l="15917" r="82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779" t="1227" r="25441" b="675"/>
          <a:stretch/>
        </p:blipFill>
        <p:spPr bwMode="auto">
          <a:xfrm>
            <a:off x="6135932" y="4948635"/>
            <a:ext cx="1611108" cy="1590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180547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2061" y="260194"/>
            <a:ext cx="5087911" cy="1325563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Bookman Old Style" panose="02050604050505020204" pitchFamily="18" charset="0"/>
              </a:rPr>
              <a:t>Всемирный день гражданской обороны</a:t>
            </a:r>
            <a:endParaRPr lang="ru-RU" sz="2800" dirty="0">
              <a:latin typeface="Bookman Old Style" panose="020506040505050202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04807" y="1614413"/>
            <a:ext cx="543098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Bookman Old Style" panose="02050604050505020204" pitchFamily="18" charset="0"/>
              </a:rPr>
              <a:t>1 марта </a:t>
            </a:r>
            <a:r>
              <a:rPr lang="ru-RU" dirty="0">
                <a:latin typeface="Bookman Old Style" panose="02050604050505020204" pitchFamily="18" charset="0"/>
              </a:rPr>
              <a:t>в актовом зале </a:t>
            </a:r>
            <a:r>
              <a:rPr lang="ru-RU" dirty="0" smtClean="0">
                <a:latin typeface="Bookman Old Style" panose="02050604050505020204" pitchFamily="18" charset="0"/>
              </a:rPr>
              <a:t>филиала </a:t>
            </a:r>
            <a:r>
              <a:rPr lang="ru-RU" dirty="0">
                <a:latin typeface="Bookman Old Style" panose="02050604050505020204" pitchFamily="18" charset="0"/>
              </a:rPr>
              <a:t>прошел </a:t>
            </a:r>
            <a:r>
              <a:rPr lang="ru-RU" dirty="0" smtClean="0">
                <a:latin typeface="Bookman Old Style" panose="02050604050505020204" pitchFamily="18" charset="0"/>
              </a:rPr>
              <a:t>открытый </a:t>
            </a:r>
            <a:r>
              <a:rPr lang="ru-RU" dirty="0">
                <a:latin typeface="Bookman Old Style" panose="02050604050505020204" pitchFamily="18" charset="0"/>
              </a:rPr>
              <a:t>урок по основам жизнедеятельности, приуроченный к празднованию Всемирного дня гражданской обороны. </a:t>
            </a:r>
            <a:r>
              <a:rPr lang="ru-RU" dirty="0" smtClean="0">
                <a:latin typeface="Bookman Old Style" panose="02050604050505020204" pitchFamily="18" charset="0"/>
              </a:rPr>
              <a:t>Открытое занятие провели </a:t>
            </a:r>
            <a:r>
              <a:rPr lang="ru-RU" dirty="0">
                <a:latin typeface="Bookman Old Style" panose="02050604050505020204" pitchFamily="18" charset="0"/>
              </a:rPr>
              <a:t>инструктор по пожарной профилактике ГКПТУ СО «ОПС Свердловской области № 13» </a:t>
            </a:r>
            <a:r>
              <a:rPr lang="ru-RU" dirty="0" err="1">
                <a:latin typeface="Bookman Old Style" panose="02050604050505020204" pitchFamily="18" charset="0"/>
              </a:rPr>
              <a:t>Савелкова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smtClean="0">
                <a:latin typeface="Bookman Old Style" panose="02050604050505020204" pitchFamily="18" charset="0"/>
              </a:rPr>
              <a:t>С.В. </a:t>
            </a:r>
            <a:r>
              <a:rPr lang="ru-RU" dirty="0">
                <a:latin typeface="Bookman Old Style" panose="02050604050505020204" pitchFamily="18" charset="0"/>
              </a:rPr>
              <a:t>и пожарный 4 караула пожарной части №13 Докучаев </a:t>
            </a:r>
            <a:r>
              <a:rPr lang="ru-RU" dirty="0" smtClean="0">
                <a:latin typeface="Bookman Old Style" panose="02050604050505020204" pitchFamily="18" charset="0"/>
              </a:rPr>
              <a:t>А.Н. </a:t>
            </a:r>
            <a:r>
              <a:rPr lang="ru-RU" dirty="0">
                <a:latin typeface="Bookman Old Style" panose="02050604050505020204" pitchFamily="18" charset="0"/>
              </a:rPr>
              <a:t>В ходе </a:t>
            </a:r>
            <a:r>
              <a:rPr lang="ru-RU" dirty="0" smtClean="0">
                <a:latin typeface="Bookman Old Style" panose="02050604050505020204" pitchFamily="18" charset="0"/>
              </a:rPr>
              <a:t>занятия обучающимся </a:t>
            </a:r>
            <a:r>
              <a:rPr lang="ru-RU" dirty="0">
                <a:latin typeface="Bookman Old Style" panose="02050604050505020204" pitchFamily="18" charset="0"/>
              </a:rPr>
              <a:t>напомнили о правилах поведения в природной среде, в том числе на водных объектах, </a:t>
            </a:r>
            <a:r>
              <a:rPr lang="ru-RU" dirty="0" smtClean="0">
                <a:latin typeface="Bookman Old Style" panose="02050604050505020204" pitchFamily="18" charset="0"/>
              </a:rPr>
              <a:t>а также действиях </a:t>
            </a:r>
            <a:r>
              <a:rPr lang="ru-RU" dirty="0">
                <a:latin typeface="Bookman Old Style" panose="02050604050505020204" pitchFamily="18" charset="0"/>
              </a:rPr>
              <a:t>при возникновении или угрозе возникновения чрезвычайных ситуаций </a:t>
            </a:r>
            <a:r>
              <a:rPr lang="ru-RU" dirty="0" smtClean="0">
                <a:latin typeface="Bookman Old Style" panose="02050604050505020204" pitchFamily="18" charset="0"/>
              </a:rPr>
              <a:t>природного </a:t>
            </a:r>
            <a:r>
              <a:rPr lang="ru-RU" dirty="0">
                <a:latin typeface="Bookman Old Style" panose="02050604050505020204" pitchFamily="18" charset="0"/>
              </a:rPr>
              <a:t>техногенного </a:t>
            </a:r>
            <a:r>
              <a:rPr lang="ru-RU" dirty="0" smtClean="0">
                <a:latin typeface="Bookman Old Style" panose="02050604050505020204" pitchFamily="18" charset="0"/>
              </a:rPr>
              <a:t>характера.</a:t>
            </a:r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/>
          <a:srcRect r="61707"/>
          <a:stretch/>
        </p:blipFill>
        <p:spPr>
          <a:xfrm>
            <a:off x="303705" y="140415"/>
            <a:ext cx="1406342" cy="14121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337830">
            <a:off x="6677946" y="3454295"/>
            <a:ext cx="3865307" cy="290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330208">
            <a:off x="7889549" y="313800"/>
            <a:ext cx="3751086" cy="28162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3871" b="34839" l="75821" r="97313"/>
                    </a14:imgEffect>
                  </a14:imgLayer>
                </a14:imgProps>
              </a:ext>
            </a:extLst>
          </a:blip>
          <a:srcRect l="73134" b="61290"/>
          <a:stretch/>
        </p:blipFill>
        <p:spPr>
          <a:xfrm>
            <a:off x="5738817" y="558140"/>
            <a:ext cx="2890614" cy="294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741418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3297" y="-107941"/>
            <a:ext cx="5087911" cy="1325563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Bookman Old Style" panose="02050604050505020204" pitchFamily="18" charset="0"/>
              </a:rPr>
              <a:t>«Внимание-мошенники»</a:t>
            </a:r>
            <a:endParaRPr lang="ru-RU" sz="2800" dirty="0">
              <a:latin typeface="Bookman Old Style" panose="020506040505050202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27512" y="827972"/>
            <a:ext cx="562890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Bookman Old Style" panose="02050604050505020204" pitchFamily="18" charset="0"/>
              </a:rPr>
              <a:t>1 марта </a:t>
            </a:r>
            <a:r>
              <a:rPr lang="ru-RU" dirty="0">
                <a:latin typeface="Bookman Old Style" panose="02050604050505020204" pitchFamily="18" charset="0"/>
              </a:rPr>
              <a:t>филиале колледжа прошла встреча с сотрудниками полиции. Начальник </a:t>
            </a:r>
            <a:r>
              <a:rPr lang="ru-RU" dirty="0" smtClean="0">
                <a:latin typeface="Bookman Old Style" panose="02050604050505020204" pitchFamily="18" charset="0"/>
              </a:rPr>
              <a:t>ОГИБДД Кондратьев Н.Ю. </a:t>
            </a:r>
            <a:r>
              <a:rPr lang="ru-RU" dirty="0">
                <a:latin typeface="Bookman Old Style" panose="02050604050505020204" pitchFamily="18" charset="0"/>
              </a:rPr>
              <a:t>рассказал об основных видах и способах совершения мошенничеств и дали важные рекомендации о том, как не попасть в руки аферистов. В ходе встречи были приведены реальные примеры, когда граждане лишились своих сбережений. Также Николай Юрьевич проинформировал о случаях, когда с утерянных банковских карт злоумышленниками совершаются покупки с помощью бесконтактной функцией оплаты и порядок действий в таких случаях. </a:t>
            </a:r>
            <a:endParaRPr lang="ru-RU" dirty="0" smtClean="0">
              <a:latin typeface="Bookman Old Style" panose="02050604050505020204" pitchFamily="18" charset="0"/>
            </a:endParaRPr>
          </a:p>
          <a:p>
            <a:pPr algn="just"/>
            <a:r>
              <a:rPr lang="ru-RU" dirty="0" smtClean="0">
                <a:latin typeface="Bookman Old Style" panose="02050604050505020204" pitchFamily="18" charset="0"/>
              </a:rPr>
              <a:t>А </a:t>
            </a:r>
            <a:r>
              <a:rPr lang="ru-RU" dirty="0">
                <a:latin typeface="Bookman Old Style" panose="02050604050505020204" pitchFamily="18" charset="0"/>
              </a:rPr>
              <a:t>также рассказал о новых способах мошенничества с использованием звонков от "операторов сотовых связей" с информацией о блокировке сим карты или предложением о продлении тарифа. Звонков от сотрудников ФСБ, Центрального банка России, с Главного управления г. </a:t>
            </a:r>
            <a:r>
              <a:rPr lang="ru-RU" dirty="0" smtClean="0">
                <a:latin typeface="Bookman Old Style" panose="02050604050505020204" pitchFamily="18" charset="0"/>
              </a:rPr>
              <a:t>Москвы…</a:t>
            </a:r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409453">
            <a:off x="7136686" y="333997"/>
            <a:ext cx="3907971" cy="29309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87835" y="3600494"/>
            <a:ext cx="4217114" cy="27558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3123795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Bookman Old Style" panose="02050604050505020204" pitchFamily="18" charset="0"/>
              </a:rPr>
              <a:t>«Сдаём макулатуру-помогаем солдатам»</a:t>
            </a:r>
            <a:endParaRPr lang="ru-RU" sz="2800" dirty="0">
              <a:latin typeface="Bookman Old Style" panose="020506040505050202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98764" y="1424096"/>
            <a:ext cx="546264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Bookman Old Style" panose="02050604050505020204" pitchFamily="18" charset="0"/>
              </a:rPr>
              <a:t>6 марта в </a:t>
            </a:r>
            <a:r>
              <a:rPr lang="ru-RU" dirty="0">
                <a:latin typeface="Bookman Old Style" panose="02050604050505020204" pitchFamily="18" charset="0"/>
              </a:rPr>
              <a:t>МБОУ ДО "</a:t>
            </a:r>
            <a:r>
              <a:rPr lang="ru-RU" dirty="0" err="1">
                <a:latin typeface="Bookman Old Style" panose="02050604050505020204" pitchFamily="18" charset="0"/>
              </a:rPr>
              <a:t>Тугулымском</a:t>
            </a:r>
            <a:r>
              <a:rPr lang="ru-RU" dirty="0">
                <a:latin typeface="Bookman Old Style" panose="02050604050505020204" pitchFamily="18" charset="0"/>
              </a:rPr>
              <a:t> ЦДТ" прошла акция по сбору макулатуры. Вырученные средства будут направлены на приобретение необходимых инструментов и материалов </a:t>
            </a:r>
            <a:r>
              <a:rPr lang="ru-RU" dirty="0" smtClean="0">
                <a:latin typeface="Bookman Old Style" panose="02050604050505020204" pitchFamily="18" charset="0"/>
              </a:rPr>
              <a:t>для участников СВО.</a:t>
            </a:r>
            <a:endParaRPr lang="ru-RU" dirty="0">
              <a:latin typeface="Bookman Old Style" panose="02050604050505020204" pitchFamily="18" charset="0"/>
            </a:endParaRPr>
          </a:p>
          <a:p>
            <a:r>
              <a:rPr lang="ru-RU" dirty="0">
                <a:latin typeface="Bookman Old Style" panose="02050604050505020204" pitchFamily="18" charset="0"/>
              </a:rPr>
              <a:t>Студенты </a:t>
            </a:r>
            <a:r>
              <a:rPr lang="ru-RU" dirty="0" smtClean="0">
                <a:latin typeface="Bookman Old Style" panose="02050604050505020204" pitchFamily="18" charset="0"/>
              </a:rPr>
              <a:t>приняли </a:t>
            </a:r>
            <a:r>
              <a:rPr lang="ru-RU" dirty="0">
                <a:latin typeface="Bookman Old Style" panose="02050604050505020204" pitchFamily="18" charset="0"/>
              </a:rPr>
              <a:t>активное </a:t>
            </a:r>
            <a:r>
              <a:rPr lang="ru-RU" dirty="0" smtClean="0">
                <a:latin typeface="Bookman Old Style" panose="02050604050505020204" pitchFamily="18" charset="0"/>
              </a:rPr>
              <a:t>участие в акции! </a:t>
            </a:r>
            <a:r>
              <a:rPr lang="ru-RU" dirty="0">
                <a:latin typeface="Bookman Old Style" panose="02050604050505020204" pitchFamily="18" charset="0"/>
              </a:rPr>
              <a:t>О</a:t>
            </a:r>
            <a:r>
              <a:rPr lang="ru-RU" dirty="0" smtClean="0">
                <a:latin typeface="Bookman Old Style" panose="02050604050505020204" pitchFamily="18" charset="0"/>
              </a:rPr>
              <a:t>т </a:t>
            </a:r>
            <a:r>
              <a:rPr lang="ru-RU" dirty="0">
                <a:latin typeface="Bookman Old Style" panose="02050604050505020204" pitchFamily="18" charset="0"/>
              </a:rPr>
              <a:t>колледжа было сдано более 200 кг макулатуры.</a:t>
            </a:r>
          </a:p>
          <a:p>
            <a:endParaRPr lang="ru-RU" dirty="0">
              <a:latin typeface="Bookman Old Style" panose="02050604050505020204" pitchFamily="18" charset="0"/>
            </a:endParaRPr>
          </a:p>
          <a:p>
            <a:r>
              <a:rPr lang="ru-RU" dirty="0" smtClean="0">
                <a:latin typeface="Bookman Old Style" panose="02050604050505020204" pitchFamily="18" charset="0"/>
              </a:rPr>
              <a:t>Принимая </a:t>
            </a:r>
            <a:r>
              <a:rPr lang="ru-RU" dirty="0">
                <a:latin typeface="Bookman Old Style" panose="02050604050505020204" pitchFamily="18" charset="0"/>
              </a:rPr>
              <a:t>участие в этой акции, </a:t>
            </a:r>
            <a:r>
              <a:rPr lang="ru-RU" dirty="0" smtClean="0">
                <a:latin typeface="Bookman Old Style" panose="02050604050505020204" pitchFamily="18" charset="0"/>
              </a:rPr>
              <a:t>обучающиеся колледжа смогли </a:t>
            </a:r>
            <a:r>
              <a:rPr lang="ru-RU" dirty="0">
                <a:latin typeface="Bookman Old Style" panose="02050604050505020204" pitchFamily="18" charset="0"/>
              </a:rPr>
              <a:t>сделать сразу два добрых дела: спасти планету от мусора и лес от вырубки, а также собрать средства для помощи нашим защитникам.</a:t>
            </a:r>
          </a:p>
          <a:p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03478">
            <a:off x="7415349" y="3616246"/>
            <a:ext cx="3558441" cy="26716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396677">
            <a:off x="6567053" y="622545"/>
            <a:ext cx="3356757" cy="25201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491" b="96319" l="3756" r="9731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82200" y="1701812"/>
            <a:ext cx="1884130" cy="184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314007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9547" y="260194"/>
            <a:ext cx="5087911" cy="1057967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Bookman Old Style" panose="02050604050505020204" pitchFamily="18" charset="0"/>
              </a:rPr>
              <a:t>Международный женский день</a:t>
            </a:r>
            <a:endParaRPr lang="ru-RU" sz="2800" dirty="0">
              <a:latin typeface="Bookman Old Style" panose="020506040505050202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pPr/>
              <a:t>5</a:t>
            </a:fld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443023">
            <a:off x="7431408" y="3542281"/>
            <a:ext cx="3756913" cy="28176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7825" t="39408" r="43830" b="11874"/>
          <a:stretch/>
        </p:blipFill>
        <p:spPr>
          <a:xfrm rot="259270">
            <a:off x="479367" y="1394183"/>
            <a:ext cx="2128280" cy="29263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/>
          <a:srcRect t="5888" r="6256"/>
          <a:stretch/>
        </p:blipFill>
        <p:spPr>
          <a:xfrm rot="342771">
            <a:off x="7704659" y="341184"/>
            <a:ext cx="3804401" cy="28645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2845495" y="1460599"/>
            <a:ext cx="313966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  <a:latin typeface="Bookman Old Style" panose="02050604050505020204" pitchFamily="18" charset="0"/>
              </a:rPr>
              <a:t>7 </a:t>
            </a:r>
            <a:r>
              <a:rPr lang="ru-RU" dirty="0" smtClean="0">
                <a:solidFill>
                  <a:srgbClr val="000000"/>
                </a:solidFill>
                <a:latin typeface="Bookman Old Style" panose="02050604050505020204" pitchFamily="18" charset="0"/>
              </a:rPr>
              <a:t>марта </a:t>
            </a:r>
            <a:r>
              <a:rPr lang="ru-RU" dirty="0">
                <a:solidFill>
                  <a:srgbClr val="000000"/>
                </a:solidFill>
                <a:latin typeface="Bookman Old Style" panose="02050604050505020204" pitchFamily="18" charset="0"/>
              </a:rPr>
              <a:t>в преддверии Международного женского дня советник директора по воспитанию </a:t>
            </a:r>
            <a:r>
              <a:rPr lang="ru-RU" dirty="0" smtClean="0">
                <a:solidFill>
                  <a:srgbClr val="000000"/>
                </a:solidFill>
                <a:latin typeface="Bookman Old Style" panose="02050604050505020204" pitchFamily="18" charset="0"/>
              </a:rPr>
              <a:t>Орлов Н.Н. </a:t>
            </a:r>
            <a:r>
              <a:rPr lang="ru-RU" dirty="0">
                <a:solidFill>
                  <a:srgbClr val="000000"/>
                </a:solidFill>
                <a:latin typeface="Bookman Old Style" panose="02050604050505020204" pitchFamily="18" charset="0"/>
              </a:rPr>
              <a:t>совместно с педагогом-организатором Федоровой </a:t>
            </a:r>
            <a:r>
              <a:rPr lang="ru-RU" dirty="0" smtClean="0">
                <a:solidFill>
                  <a:srgbClr val="000000"/>
                </a:solidFill>
                <a:latin typeface="Bookman Old Style" panose="02050604050505020204" pitchFamily="18" charset="0"/>
              </a:rPr>
              <a:t>Е.В. </a:t>
            </a:r>
            <a:r>
              <a:rPr lang="ru-RU" dirty="0">
                <a:solidFill>
                  <a:srgbClr val="000000"/>
                </a:solidFill>
                <a:latin typeface="Bookman Old Style" panose="02050604050505020204" pitchFamily="18" charset="0"/>
              </a:rPr>
              <a:t>и активом студентов </a:t>
            </a:r>
            <a:r>
              <a:rPr lang="ru-RU" dirty="0" smtClean="0">
                <a:solidFill>
                  <a:srgbClr val="000000"/>
                </a:solidFill>
                <a:latin typeface="Bookman Old Style" panose="02050604050505020204" pitchFamily="18" charset="0"/>
              </a:rPr>
              <a:t>подготовили </a:t>
            </a:r>
            <a:r>
              <a:rPr lang="ru-RU" dirty="0">
                <a:solidFill>
                  <a:srgbClr val="000000"/>
                </a:solidFill>
                <a:latin typeface="Bookman Old Style" panose="02050604050505020204" pitchFamily="18" charset="0"/>
              </a:rPr>
              <a:t>праздничную </a:t>
            </a:r>
            <a:r>
              <a:rPr lang="ru-RU" dirty="0" smtClean="0">
                <a:solidFill>
                  <a:srgbClr val="000000"/>
                </a:solidFill>
                <a:latin typeface="Bookman Old Style" panose="02050604050505020204" pitchFamily="18" charset="0"/>
              </a:rPr>
              <a:t>фотозону в фойе колледжа. </a:t>
            </a:r>
            <a:r>
              <a:rPr lang="ru-RU" dirty="0">
                <a:solidFill>
                  <a:srgbClr val="000000"/>
                </a:solidFill>
                <a:latin typeface="Bookman Old Style" panose="02050604050505020204" pitchFamily="18" charset="0"/>
              </a:rPr>
              <a:t>Также провели </a:t>
            </a:r>
            <a:r>
              <a:rPr lang="ru-RU" dirty="0" smtClean="0">
                <a:solidFill>
                  <a:srgbClr val="000000"/>
                </a:solidFill>
                <a:latin typeface="Bookman Old Style" panose="02050604050505020204" pitchFamily="18" charset="0"/>
              </a:rPr>
              <a:t>праздничную фотосессию </a:t>
            </a:r>
            <a:r>
              <a:rPr lang="ru-RU" dirty="0">
                <a:solidFill>
                  <a:srgbClr val="000000"/>
                </a:solidFill>
                <a:latin typeface="Bookman Old Style" panose="02050604050505020204" pitchFamily="18" charset="0"/>
              </a:rPr>
              <a:t>для педагогов. </a:t>
            </a:r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722" b="98389" l="4650" r="93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006491">
            <a:off x="5915507" y="2093831"/>
            <a:ext cx="3312056" cy="29808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6434" y="4433862"/>
            <a:ext cx="2416591" cy="21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306781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51314" y="926420"/>
            <a:ext cx="3438197" cy="617372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Bookman Old Style" panose="02050604050505020204" pitchFamily="18" charset="0"/>
              </a:rPr>
              <a:t>Масленица</a:t>
            </a:r>
            <a:endParaRPr lang="ru-RU" sz="2800" dirty="0">
              <a:latin typeface="Bookman Old Style" panose="02050604050505020204" pitchFamily="18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505690" y="2315688"/>
            <a:ext cx="5194465" cy="1710045"/>
          </a:xfrm>
        </p:spPr>
        <p:txBody>
          <a:bodyPr>
            <a:normAutofit fontScale="25000" lnSpcReduction="20000"/>
          </a:bodyPr>
          <a:lstStyle/>
          <a:p>
            <a:pPr lvl="0" algn="just"/>
            <a:r>
              <a:rPr lang="ru-RU" altLang="ru-RU" sz="7200" dirty="0" smtClean="0">
                <a:solidFill>
                  <a:srgbClr val="000000"/>
                </a:solidFill>
                <a:latin typeface="Bookman Old Style" panose="02050604050505020204" pitchFamily="18" charset="0"/>
              </a:rPr>
              <a:t>13 марта студенты колледжа весёлыми </a:t>
            </a:r>
            <a:r>
              <a:rPr lang="ru-RU" altLang="ru-RU" sz="7200" dirty="0">
                <a:solidFill>
                  <a:srgbClr val="000000"/>
                </a:solidFill>
                <a:latin typeface="Bookman Old Style" panose="02050604050505020204" pitchFamily="18" charset="0"/>
              </a:rPr>
              <a:t>играми и танцами завершили свой учебный день и встретили </a:t>
            </a:r>
            <a:r>
              <a:rPr lang="ru-RU" altLang="ru-RU" sz="7200" dirty="0" smtClean="0">
                <a:solidFill>
                  <a:srgbClr val="000000"/>
                </a:solidFill>
                <a:latin typeface="Bookman Old Style" panose="02050604050505020204" pitchFamily="18" charset="0"/>
              </a:rPr>
              <a:t>Масленицу.</a:t>
            </a:r>
          </a:p>
          <a:p>
            <a:pPr lvl="0" algn="just"/>
            <a:r>
              <a:rPr lang="ru-RU" altLang="ru-RU" sz="7200" dirty="0">
                <a:solidFill>
                  <a:srgbClr val="000000"/>
                </a:solidFill>
                <a:latin typeface="Bookman Old Style" panose="02050604050505020204" pitchFamily="18" charset="0"/>
              </a:rPr>
              <a:t> </a:t>
            </a:r>
            <a:r>
              <a:rPr lang="ru-RU" altLang="ru-RU" sz="7200" dirty="0" smtClean="0">
                <a:latin typeface="Bookman Old Style" panose="02050604050505020204" pitchFamily="18" charset="0"/>
              </a:rPr>
              <a:t>  </a:t>
            </a:r>
            <a:r>
              <a:rPr lang="ru-RU" altLang="ru-RU" sz="7200" dirty="0">
                <a:latin typeface="Bookman Old Style" panose="02050604050505020204" pitchFamily="18" charset="0"/>
              </a:rPr>
              <a:t/>
            </a:r>
            <a:br>
              <a:rPr lang="ru-RU" altLang="ru-RU" sz="7200" dirty="0">
                <a:latin typeface="Bookman Old Style" panose="02050604050505020204" pitchFamily="18" charset="0"/>
              </a:rPr>
            </a:br>
            <a:r>
              <a:rPr lang="ru-RU" altLang="ru-RU" sz="7200" dirty="0">
                <a:solidFill>
                  <a:srgbClr val="000000"/>
                </a:solidFill>
                <a:latin typeface="Bookman Old Style" panose="02050604050505020204" pitchFamily="18" charset="0"/>
              </a:rPr>
              <a:t>После игр, плясок и забав наступила пора угощаться блинами и </a:t>
            </a:r>
            <a:r>
              <a:rPr lang="ru-RU" altLang="ru-RU" sz="7200" dirty="0" smtClean="0">
                <a:solidFill>
                  <a:srgbClr val="000000"/>
                </a:solidFill>
                <a:latin typeface="Bookman Old Style" panose="02050604050505020204" pitchFamily="18" charset="0"/>
              </a:rPr>
              <a:t>горячим чаем.</a:t>
            </a:r>
            <a:r>
              <a:rPr lang="ru-RU" altLang="ru-RU" sz="7200" dirty="0">
                <a:solidFill>
                  <a:srgbClr val="000000"/>
                </a:solidFill>
                <a:latin typeface="Bookman Old Style" panose="02050604050505020204" pitchFamily="18" charset="0"/>
              </a:rPr>
              <a:t> </a:t>
            </a:r>
            <a:r>
              <a:rPr lang="ru-RU" altLang="ru-RU" sz="7200" dirty="0">
                <a:latin typeface="Bookman Old Style" panose="02050604050505020204" pitchFamily="18" charset="0"/>
              </a:rPr>
              <a:t>  </a:t>
            </a:r>
            <a:br>
              <a:rPr lang="ru-RU" altLang="ru-RU" sz="7200" dirty="0">
                <a:latin typeface="Bookman Old Style" panose="02050604050505020204" pitchFamily="18" charset="0"/>
              </a:rPr>
            </a:b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pPr/>
              <a:t>6</a:t>
            </a:fld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1528" b="100000" l="9993" r="9540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6339" y="405414"/>
            <a:ext cx="3637479" cy="191027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29708" t="58650" r="47601" b="16496"/>
          <a:stretch/>
        </p:blipFill>
        <p:spPr>
          <a:xfrm rot="460837">
            <a:off x="1235033" y="3872395"/>
            <a:ext cx="2839182" cy="24879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l="27656" t="61652" r="45289" b="19493"/>
          <a:stretch/>
        </p:blipFill>
        <p:spPr>
          <a:xfrm rot="247802">
            <a:off x="6529456" y="415637"/>
            <a:ext cx="4877738" cy="27194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/>
          <a:srcRect l="27503" t="48663" r="45237" b="26333"/>
          <a:stretch/>
        </p:blipFill>
        <p:spPr>
          <a:xfrm rot="470334">
            <a:off x="7252626" y="3494317"/>
            <a:ext cx="3915415" cy="28731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1172" b="100000" l="10000" r="90000"/>
                    </a14:imgEffect>
                  </a14:imgLayer>
                </a14:imgProps>
              </a:ext>
            </a:extLst>
          </a:blip>
          <a:srcRect l="23665" r="25108"/>
          <a:stretch/>
        </p:blipFill>
        <p:spPr>
          <a:xfrm>
            <a:off x="6208864" y="5030156"/>
            <a:ext cx="1388783" cy="150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903200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48197" y="260194"/>
            <a:ext cx="3174627" cy="1544855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Bookman Old Style" panose="02050604050505020204" pitchFamily="18" charset="0"/>
              </a:rPr>
              <a:t>450 лет</a:t>
            </a:r>
            <a:br>
              <a:rPr lang="ru-RU" sz="2800" dirty="0" smtClean="0">
                <a:latin typeface="Bookman Old Style" panose="02050604050505020204" pitchFamily="18" charset="0"/>
              </a:rPr>
            </a:br>
            <a:r>
              <a:rPr lang="ru-RU" sz="2800" dirty="0" smtClean="0">
                <a:latin typeface="Bookman Old Style" panose="02050604050505020204" pitchFamily="18" charset="0"/>
              </a:rPr>
              <a:t>Азбуке</a:t>
            </a:r>
            <a:endParaRPr lang="ru-RU" sz="2800" dirty="0">
              <a:latin typeface="Bookman Old Style" panose="020506040505050202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44130" y="2523537"/>
            <a:ext cx="5278694" cy="2570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  <a:latin typeface="Bookman Old Style" panose="02050604050505020204" pitchFamily="18" charset="0"/>
              </a:rPr>
              <a:t>14 марта к 450-летию со дня выхода первой «Азбуки» (печатной книги для обучения письму и чтению) Ивана Федорова (1574) советник директора по воспитанию Орлов </a:t>
            </a:r>
            <a:r>
              <a:rPr lang="ru-RU" dirty="0" smtClean="0">
                <a:solidFill>
                  <a:srgbClr val="000000"/>
                </a:solidFill>
                <a:latin typeface="Bookman Old Style" panose="02050604050505020204" pitchFamily="18" charset="0"/>
              </a:rPr>
              <a:t>Н.Н. </a:t>
            </a:r>
            <a:r>
              <a:rPr lang="ru-RU" dirty="0">
                <a:solidFill>
                  <a:srgbClr val="000000"/>
                </a:solidFill>
                <a:latin typeface="Bookman Old Style" panose="02050604050505020204" pitchFamily="18" charset="0"/>
              </a:rPr>
              <a:t>провел со студентами первых курсов интеллектуальную игру «От </a:t>
            </a:r>
            <a:r>
              <a:rPr lang="ru-RU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азъ</a:t>
            </a:r>
            <a:r>
              <a:rPr lang="ru-RU" dirty="0">
                <a:solidFill>
                  <a:srgbClr val="000000"/>
                </a:solidFill>
                <a:latin typeface="Bookman Old Style" panose="02050604050505020204" pitchFamily="18" charset="0"/>
              </a:rPr>
              <a:t> до </a:t>
            </a:r>
            <a:r>
              <a:rPr lang="ru-RU" dirty="0" err="1" smtClean="0">
                <a:solidFill>
                  <a:srgbClr val="000000"/>
                </a:solidFill>
                <a:latin typeface="Bookman Old Style" panose="02050604050505020204" pitchFamily="18" charset="0"/>
              </a:rPr>
              <a:t>ужица</a:t>
            </a:r>
            <a:r>
              <a:rPr lang="ru-RU" dirty="0">
                <a:solidFill>
                  <a:srgbClr val="000000"/>
                </a:solidFill>
                <a:latin typeface="Bookman Old Style" panose="02050604050505020204" pitchFamily="18" charset="0"/>
              </a:rPr>
              <a:t>», в ходе которой обучающиеся проверили свои </a:t>
            </a:r>
            <a:r>
              <a:rPr lang="ru-RU" dirty="0" smtClean="0">
                <a:solidFill>
                  <a:srgbClr val="000000"/>
                </a:solidFill>
                <a:latin typeface="Bookman Old Style" panose="02050604050505020204" pitchFamily="18" charset="0"/>
              </a:rPr>
              <a:t>знания </a:t>
            </a:r>
            <a:r>
              <a:rPr lang="ru-RU" dirty="0">
                <a:latin typeface="Bookman Old Style" panose="02050604050505020204" pitchFamily="18" charset="0"/>
              </a:rPr>
              <a:t>истории родного языка.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43437">
            <a:off x="6484933" y="261287"/>
            <a:ext cx="2883913" cy="21629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620398">
            <a:off x="8880609" y="2041220"/>
            <a:ext cx="2823182" cy="21173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17662" y="4306455"/>
            <a:ext cx="3474538" cy="19327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9893" b="89973" l="7340" r="90000"/>
                    </a14:imgEffect>
                  </a14:imgLayer>
                </a14:imgProps>
              </a:ext>
            </a:extLst>
          </a:blip>
          <a:srcRect l="7441" t="13247" r="27170" b="27915"/>
          <a:stretch/>
        </p:blipFill>
        <p:spPr>
          <a:xfrm>
            <a:off x="544130" y="161973"/>
            <a:ext cx="2446317" cy="175162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83999">
            <a:off x="9503641" y="174922"/>
            <a:ext cx="2274005" cy="123759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83999">
            <a:off x="9503643" y="122884"/>
            <a:ext cx="2274005" cy="123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370936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9547" y="260194"/>
            <a:ext cx="5087911" cy="844211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Bookman Old Style" panose="02050604050505020204" pitchFamily="18" charset="0"/>
              </a:rPr>
              <a:t>10 лет Крым с Россией</a:t>
            </a:r>
            <a:endParaRPr lang="ru-RU" sz="2800" dirty="0">
              <a:latin typeface="Bookman Old Style" panose="020506040505050202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40821" y="925194"/>
            <a:ext cx="558536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Bookman Old Style" panose="02050604050505020204" pitchFamily="18" charset="0"/>
              </a:rPr>
              <a:t>18 марта отмечается День </a:t>
            </a:r>
            <a:r>
              <a:rPr lang="ru-RU" dirty="0">
                <a:latin typeface="Bookman Old Style" panose="02050604050505020204" pitchFamily="18" charset="0"/>
              </a:rPr>
              <a:t>воссоединения Крыма с </a:t>
            </a:r>
            <a:r>
              <a:rPr lang="ru-RU" dirty="0" smtClean="0">
                <a:latin typeface="Bookman Old Style" panose="02050604050505020204" pitchFamily="18" charset="0"/>
              </a:rPr>
              <a:t>Россией.</a:t>
            </a:r>
            <a:endParaRPr lang="ru-RU" dirty="0">
              <a:latin typeface="Bookman Old Style" panose="02050604050505020204" pitchFamily="18" charset="0"/>
            </a:endParaRPr>
          </a:p>
          <a:p>
            <a:pPr algn="just"/>
            <a:r>
              <a:rPr lang="ru-RU" dirty="0">
                <a:latin typeface="Bookman Old Style" panose="02050604050505020204" pitchFamily="18" charset="0"/>
              </a:rPr>
              <a:t>Советник директора по воспитанию </a:t>
            </a:r>
            <a:endParaRPr lang="ru-RU" dirty="0" smtClean="0">
              <a:latin typeface="Bookman Old Style" panose="02050604050505020204" pitchFamily="18" charset="0"/>
            </a:endParaRPr>
          </a:p>
          <a:p>
            <a:pPr algn="just"/>
            <a:r>
              <a:rPr lang="ru-RU" dirty="0" smtClean="0">
                <a:latin typeface="Bookman Old Style" panose="02050604050505020204" pitchFamily="18" charset="0"/>
              </a:rPr>
              <a:t>Орлов Н.Н. совместно </a:t>
            </a:r>
            <a:r>
              <a:rPr lang="ru-RU" dirty="0">
                <a:latin typeface="Bookman Old Style" panose="02050604050505020204" pitchFamily="18" charset="0"/>
              </a:rPr>
              <a:t>с педагогом-организатором Федоровой </a:t>
            </a:r>
            <a:r>
              <a:rPr lang="ru-RU" dirty="0" smtClean="0">
                <a:latin typeface="Bookman Old Style" panose="02050604050505020204" pitchFamily="18" charset="0"/>
              </a:rPr>
              <a:t>Е.В. </a:t>
            </a:r>
            <a:r>
              <a:rPr lang="ru-RU" dirty="0">
                <a:latin typeface="Bookman Old Style" panose="02050604050505020204" pitchFamily="18" charset="0"/>
              </a:rPr>
              <a:t>и активом студентов в центральном фойе филиала был оформлен стенд, а так же был организован просмотр фильма «Навсегда».</a:t>
            </a:r>
          </a:p>
          <a:p>
            <a:pPr algn="just"/>
            <a:r>
              <a:rPr lang="ru-RU" dirty="0">
                <a:latin typeface="Bookman Old Style" panose="02050604050505020204" pitchFamily="18" charset="0"/>
              </a:rPr>
              <a:t>Фильм «Навсегда» - это 36-ая кинолента, которую создали в рамках Всероссийского народного проекта «</a:t>
            </a:r>
            <a:r>
              <a:rPr lang="ru-RU" dirty="0" err="1">
                <a:latin typeface="Bookman Old Style" panose="02050604050505020204" pitchFamily="18" charset="0"/>
              </a:rPr>
              <a:t>Киноуроки</a:t>
            </a:r>
            <a:r>
              <a:rPr lang="ru-RU" dirty="0">
                <a:latin typeface="Bookman Old Style" panose="02050604050505020204" pitchFamily="18" charset="0"/>
              </a:rPr>
              <a:t> в школах России». Название фильма - символ воссоединения Крыма с Россией. Навсегда - такое важное слово, смысл которого не нужно объяснять жителям нашей страны.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100000" l="532" r="9904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60208" y="4887504"/>
            <a:ext cx="2765974" cy="16625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94938" y="150847"/>
            <a:ext cx="3431321" cy="13169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l="22073" t="47432" r="38192" b="25401"/>
          <a:stretch/>
        </p:blipFill>
        <p:spPr>
          <a:xfrm rot="358587">
            <a:off x="6396622" y="1687896"/>
            <a:ext cx="3495544" cy="19119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1630" t="47263" r="38701" b="24281"/>
          <a:stretch/>
        </p:blipFill>
        <p:spPr>
          <a:xfrm rot="258216">
            <a:off x="7695288" y="4008562"/>
            <a:ext cx="3586348" cy="20580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9202" y="5233922"/>
            <a:ext cx="2408129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320902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1367" y="6983"/>
            <a:ext cx="5617028" cy="11568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Bookman Old Style" panose="02050604050505020204" pitchFamily="18" charset="0"/>
              </a:rPr>
              <a:t>#</a:t>
            </a:r>
            <a:r>
              <a:rPr lang="ru-RU" sz="2800" dirty="0" err="1" smtClean="0">
                <a:latin typeface="Bookman Old Style" panose="02050604050505020204" pitchFamily="18" charset="0"/>
              </a:rPr>
              <a:t>КрокусПамяти</a:t>
            </a:r>
            <a:r>
              <a:rPr lang="en-US" sz="2800" dirty="0" smtClean="0">
                <a:latin typeface="Bookman Old Style" panose="02050604050505020204" pitchFamily="18" charset="0"/>
              </a:rPr>
              <a:t>#</a:t>
            </a:r>
            <a:r>
              <a:rPr lang="ru-RU" sz="2800" dirty="0" err="1" smtClean="0">
                <a:latin typeface="Bookman Old Style" panose="02050604050505020204" pitchFamily="18" charset="0"/>
              </a:rPr>
              <a:t>МыВместе</a:t>
            </a:r>
            <a:endParaRPr lang="ru-RU" sz="2800" dirty="0">
              <a:latin typeface="Bookman Old Style" panose="020506040505050202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pPr/>
              <a:t>9</a:t>
            </a:fld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1886" t="32695" r="38874" b="39165"/>
          <a:stretch/>
        </p:blipFill>
        <p:spPr>
          <a:xfrm rot="330493">
            <a:off x="7019539" y="457774"/>
            <a:ext cx="4227616" cy="24254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21915" t="32620" r="38636" b="39377"/>
          <a:stretch/>
        </p:blipFill>
        <p:spPr>
          <a:xfrm rot="349092">
            <a:off x="6728593" y="3233204"/>
            <a:ext cx="4809507" cy="27313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431724" y="887408"/>
            <a:ext cx="536566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  <a:latin typeface="Bookman Old Style" panose="02050604050505020204" pitchFamily="18" charset="0"/>
              </a:rPr>
              <a:t>24 </a:t>
            </a:r>
            <a:r>
              <a:rPr lang="ru-RU" dirty="0" smtClean="0">
                <a:solidFill>
                  <a:srgbClr val="000000"/>
                </a:solidFill>
                <a:latin typeface="Bookman Old Style" panose="02050604050505020204" pitchFamily="18" charset="0"/>
              </a:rPr>
              <a:t>марта был объявлен </a:t>
            </a:r>
            <a:r>
              <a:rPr lang="ru-RU" dirty="0">
                <a:solidFill>
                  <a:srgbClr val="000000"/>
                </a:solidFill>
                <a:latin typeface="Bookman Old Style" panose="02050604050505020204" pitchFamily="18" charset="0"/>
              </a:rPr>
              <a:t>днём общенационального траура по жертвам теракта в «Крокус Сити Холле». </a:t>
            </a:r>
            <a:endParaRPr lang="ru-RU" dirty="0" smtClean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dirty="0" smtClean="0">
                <a:latin typeface="Bookman Old Style" panose="02050604050505020204" pitchFamily="18" charset="0"/>
              </a:rPr>
              <a:t>25 марта </a:t>
            </a:r>
            <a:r>
              <a:rPr lang="ru-RU" dirty="0">
                <a:latin typeface="Bookman Old Style" panose="02050604050505020204" pitchFamily="18" charset="0"/>
              </a:rPr>
              <a:t>к акции « Журавли», посвящённой памяти погибших в «Крокус Сити Холле», присоединились </a:t>
            </a:r>
            <a:r>
              <a:rPr lang="ru-RU" dirty="0" smtClean="0">
                <a:latin typeface="Bookman Old Style" panose="02050604050505020204" pitchFamily="18" charset="0"/>
              </a:rPr>
              <a:t>обучающиеся колледжа.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smtClean="0">
                <a:latin typeface="Bookman Old Style" panose="02050604050505020204" pitchFamily="18" charset="0"/>
              </a:rPr>
              <a:t>Они вырезали </a:t>
            </a:r>
            <a:r>
              <a:rPr lang="ru-RU" dirty="0">
                <a:latin typeface="Bookman Old Style" panose="02050604050505020204" pitchFamily="18" charset="0"/>
              </a:rPr>
              <a:t>из бумаги белых </a:t>
            </a:r>
            <a:r>
              <a:rPr lang="ru-RU" dirty="0" smtClean="0">
                <a:latin typeface="Bookman Old Style" panose="02050604050505020204" pitchFamily="18" charset="0"/>
              </a:rPr>
              <a:t>птиц</a:t>
            </a:r>
            <a:r>
              <a:rPr lang="ru-RU" dirty="0">
                <a:latin typeface="Bookman Old Style" panose="02050604050505020204" pitchFamily="18" charset="0"/>
              </a:rPr>
              <a:t>, которые символизируют души людей, обретающих бессмертие.</a:t>
            </a:r>
          </a:p>
          <a:p>
            <a:pPr algn="just" fontAlgn="base"/>
            <a:r>
              <a:rPr lang="ru-RU" dirty="0">
                <a:latin typeface="Bookman Old Style" panose="02050604050505020204" pitchFamily="18" charset="0"/>
              </a:rPr>
              <a:t>«Белые журавлики стали символом сопереживания общему горе, это любовь, поддержка, которыми </a:t>
            </a:r>
            <a:r>
              <a:rPr lang="ru-RU" dirty="0" smtClean="0">
                <a:latin typeface="Bookman Old Style" panose="02050604050505020204" pitchFamily="18" charset="0"/>
              </a:rPr>
              <a:t>студенты поделились </a:t>
            </a:r>
            <a:r>
              <a:rPr lang="ru-RU" dirty="0">
                <a:latin typeface="Bookman Old Style" panose="02050604050505020204" pitchFamily="18" charset="0"/>
              </a:rPr>
              <a:t>с каждым, кого коснулась эта беда.</a:t>
            </a:r>
          </a:p>
          <a:p>
            <a:pPr algn="just"/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13231">
            <a:off x="1442098" y="4727147"/>
            <a:ext cx="2899517" cy="17518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10848">
            <a:off x="4142015" y="5127422"/>
            <a:ext cx="1887867" cy="95130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37721" y="4014989"/>
            <a:ext cx="3461289" cy="2861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1065" b="99068" l="5578" r="9860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49835" y="4598868"/>
            <a:ext cx="3235663" cy="242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890339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листание 1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листание 1" id="{6EB41901-E906-4F5D-92CE-8CC78677F874}" vid="{66B04ABB-2228-4FAF-99D5-43E267AA4B8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1198</TotalTime>
  <Words>685</Words>
  <Application>Microsoft Office PowerPoint</Application>
  <PresentationFormat>Произвольный</PresentationFormat>
  <Paragraphs>48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листание 1</vt:lpstr>
      <vt:lpstr>Государственное автономное профессиональное образовательное учреждение  Свердловской области  «Талицкий лесотехнический колледж им. Н.И. Кузнецова»</vt:lpstr>
      <vt:lpstr>Всемирный день гражданской обороны</vt:lpstr>
      <vt:lpstr>«Внимание-мошенники»</vt:lpstr>
      <vt:lpstr>«Сдаём макулатуру-помогаем солдатам»</vt:lpstr>
      <vt:lpstr>Международный женский день</vt:lpstr>
      <vt:lpstr>Масленица</vt:lpstr>
      <vt:lpstr>450 лет Азбуке</vt:lpstr>
      <vt:lpstr>10 лет Крым с Россией</vt:lpstr>
      <vt:lpstr>#КрокусПамяти#МыВместе</vt:lpstr>
      <vt:lpstr>«Всемирный день театра»</vt:lpstr>
      <vt:lpstr>«Мой безопасный мир»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admin</cp:lastModifiedBy>
  <cp:revision>101</cp:revision>
  <dcterms:created xsi:type="dcterms:W3CDTF">2016-11-15T09:14:47Z</dcterms:created>
  <dcterms:modified xsi:type="dcterms:W3CDTF">2024-03-29T07:51:53Z</dcterms:modified>
</cp:coreProperties>
</file>